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2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5125700" cy="106934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8" Type="http://schemas.openxmlformats.org/officeDocument/2006/relationships/slide" Target="slides/slide7.xml"/><Relationship Id="rId7" Type="http://schemas.openxmlformats.org/officeDocument/2006/relationships/slide" Target="slides/slide6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32" Type="http://schemas.openxmlformats.org/officeDocument/2006/relationships/viewProps" Target="viewProps.xml"/><Relationship Id="rId31" Type="http://schemas.openxmlformats.org/officeDocument/2006/relationships/tableStyles" Target="tableStyles.xml"/><Relationship Id="rId30" Type="http://schemas.openxmlformats.org/officeDocument/2006/relationships/presProps" Target="presProps.xml"/><Relationship Id="rId3" Type="http://schemas.openxmlformats.org/officeDocument/2006/relationships/slide" Target="slides/slide2.xml"/><Relationship Id="rId29" Type="http://schemas.openxmlformats.org/officeDocument/2006/relationships/slide" Target="slides/slide28.xml"/><Relationship Id="rId28" Type="http://schemas.openxmlformats.org/officeDocument/2006/relationships/slide" Target="slides/slide27.xml"/><Relationship Id="rId27" Type="http://schemas.openxmlformats.org/officeDocument/2006/relationships/slide" Target="slides/slide26.xml"/><Relationship Id="rId26" Type="http://schemas.openxmlformats.org/officeDocument/2006/relationships/slide" Target="slides/slide25.xml"/><Relationship Id="rId25" Type="http://schemas.openxmlformats.org/officeDocument/2006/relationships/slide" Target="slides/slide24.xml"/><Relationship Id="rId24" Type="http://schemas.openxmlformats.org/officeDocument/2006/relationships/slide" Target="slides/slide23.xml"/><Relationship Id="rId23" Type="http://schemas.openxmlformats.org/officeDocument/2006/relationships/slide" Target="slides/slide22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0" Type="http://schemas.openxmlformats.org/officeDocument/2006/relationships/slide" Target="slides/slide19.xml"/><Relationship Id="rId2" Type="http://schemas.openxmlformats.org/officeDocument/2006/relationships/slide" Target="slides/slide1.xml"/><Relationship Id="rId19" Type="http://schemas.openxmlformats.org/officeDocument/2006/relationships/slide" Target="slides/slide18.xml"/><Relationship Id="rId18" Type="http://schemas.openxmlformats.org/officeDocument/2006/relationships/slide" Target="slides/slide17.xml"/><Relationship Id="rId17" Type="http://schemas.openxmlformats.org/officeDocument/2006/relationships/slide" Target="slides/slide16.xml"/><Relationship Id="rId16" Type="http://schemas.openxmlformats.org/officeDocument/2006/relationships/slide" Target="slides/slide15.xml"/><Relationship Id="rId15" Type="http://schemas.openxmlformats.org/officeDocument/2006/relationships/slide" Target="slides/slide14.xml"/><Relationship Id="rId14" Type="http://schemas.openxmlformats.org/officeDocument/2006/relationships/slide" Target="slides/slide13.xml"/><Relationship Id="rId13" Type="http://schemas.openxmlformats.org/officeDocument/2006/relationships/slide" Target="slides/slide12.xml"/><Relationship Id="rId12" Type="http://schemas.openxmlformats.org/officeDocument/2006/relationships/slide" Target="slides/slide11.xml"/><Relationship Id="rId11" Type="http://schemas.openxmlformats.org/officeDocument/2006/relationships/slide" Target="slides/slide10.xml"/><Relationship Id="rId10" Type="http://schemas.openxmlformats.org/officeDocument/2006/relationships/slide" Target="slides/slide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textbox 1"/>
          <p:cNvSpPr/>
          <p:nvPr/>
        </p:nvSpPr>
        <p:spPr>
          <a:xfrm>
            <a:off x="4718964" y="3973475"/>
            <a:ext cx="5702934" cy="104775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0263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5000"/>
              </a:lnSpc>
              <a:tabLst/>
            </a:pPr>
            <a:r>
              <a:rPr sz="3200" spc="-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2023年济宁市公共</a:t>
            </a:r>
            <a:r>
              <a:rPr sz="3200" spc="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卫生医疗中心</a:t>
            </a:r>
            <a:endParaRPr lang="SimHei" altLang="SimHei" sz="3200" dirty="0"/>
          </a:p>
          <a:p>
            <a:pPr marL="2058924" algn="l" rtl="0" eaLnBrk="0">
              <a:lnSpc>
                <a:spcPts val="4800"/>
              </a:lnSpc>
              <a:tabLst/>
            </a:pPr>
            <a:r>
              <a:rPr sz="3200" spc="-4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单位预算</a:t>
            </a:r>
            <a:endParaRPr lang="SimHei" altLang="SimHei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 24"/>
          <p:cNvGraphicFramePr>
            <a:graphicFrameLocks noGrp="1"/>
          </p:cNvGraphicFramePr>
          <p:nvPr/>
        </p:nvGraphicFramePr>
        <p:xfrm>
          <a:off x="2576195" y="2726435"/>
          <a:ext cx="9868535" cy="2218690"/>
        </p:xfrm>
        <a:graphic>
          <a:graphicData uri="http://schemas.openxmlformats.org/drawingml/2006/table">
            <a:tbl>
              <a:tblPr/>
              <a:tblGrid>
                <a:gridCol w="430529"/>
                <a:gridCol w="431800"/>
                <a:gridCol w="430530"/>
                <a:gridCol w="3636645"/>
                <a:gridCol w="988060"/>
                <a:gridCol w="987425"/>
                <a:gridCol w="988060"/>
                <a:gridCol w="987425"/>
                <a:gridCol w="988060"/>
              </a:tblGrid>
              <a:tr h="260984"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435238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科目编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码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607320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科目名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称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391092" algn="l" rtl="0" eaLnBrk="0">
                        <a:lnSpc>
                          <a:spcPct val="100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合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1269959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基本支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9107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283523" algn="l" rtl="0" eaLnBrk="0">
                        <a:lnSpc>
                          <a:spcPct val="100000"/>
                        </a:lnSpc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项目支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6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6089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64020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6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66252" algn="l" rtl="0" eaLnBrk="0">
                        <a:lnSpc>
                          <a:spcPct val="100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款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6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65920" algn="l" rtl="0" eaLnBrk="0">
                        <a:lnSpc>
                          <a:spcPct val="100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6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339898" algn="l" rtl="0" eaLnBrk="0">
                        <a:lnSpc>
                          <a:spcPct val="100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小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6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283395" algn="l" rtl="0" eaLnBrk="0">
                        <a:lnSpc>
                          <a:spcPct val="100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人员支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6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93539" algn="l" rtl="0" eaLnBrk="0">
                        <a:lnSpc>
                          <a:spcPct val="100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日常公用支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1715448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合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36683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6,744.9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37722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3,348.4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38102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3,311.8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r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38229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3,396.5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0112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0588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卫生健康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138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536683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6,744.9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138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537722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3,348.4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538102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3,311.8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r" rtl="0" eaLnBrk="0">
                        <a:lnSpc>
                          <a:spcPct val="82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138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538229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3,396.5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0112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67113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140761" algn="l" rtl="0" eaLnBrk="0">
                        <a:lnSpc>
                          <a:spcPct val="100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公立医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院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36683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6,744.9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37722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3,348.4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38102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3,311.8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r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38229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3,396.5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0112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67113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66351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4688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传染病医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院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972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536683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6,744.9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972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537722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3,348.4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538102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3,311.8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728"/>
                        </a:lnSpc>
                        <a:tabLst/>
                      </a:pPr>
                      <a:endParaRPr lang="Arial" altLang="Arial" sz="100" dirty="0"/>
                    </a:p>
                    <a:p>
                      <a:pPr algn="r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972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538229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3,396.5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" name="textbox 25"/>
          <p:cNvSpPr/>
          <p:nvPr/>
        </p:nvSpPr>
        <p:spPr>
          <a:xfrm>
            <a:off x="6324388" y="2016754"/>
            <a:ext cx="6108065" cy="69088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4037"/>
              </a:lnSpc>
              <a:tabLst/>
            </a:pPr>
            <a:endParaRPr lang="Arial" altLang="Arial" sz="100" dirty="0"/>
          </a:p>
          <a:p>
            <a:pPr algn="r" rtl="0" eaLnBrk="0">
              <a:lnSpc>
                <a:spcPct val="100000"/>
              </a:lnSpc>
              <a:tabLst/>
            </a:pPr>
            <a:r>
              <a:rPr sz="800" spc="3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公开表</a:t>
            </a:r>
            <a:r>
              <a:rPr sz="800" spc="1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5</a:t>
            </a:r>
            <a:endParaRPr lang="SimSun" altLang="SimSun" sz="800" dirty="0"/>
          </a:p>
          <a:p>
            <a:pPr marL="12700" algn="l" rtl="0" eaLnBrk="0">
              <a:lnSpc>
                <a:spcPts val="1931"/>
              </a:lnSpc>
              <a:spcBef>
                <a:spcPts val="958"/>
              </a:spcBef>
              <a:tabLst/>
            </a:pPr>
            <a:r>
              <a:rPr sz="1600" spc="9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一般公共预算支出情况</a:t>
            </a:r>
            <a:r>
              <a:rPr sz="1600" spc="7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表</a:t>
            </a:r>
            <a:endParaRPr lang="SimHei" altLang="SimHei" sz="1600" dirty="0"/>
          </a:p>
          <a:p>
            <a:pPr algn="l" rtl="0" eaLnBrk="0">
              <a:lnSpc>
                <a:spcPct val="118000"/>
              </a:lnSpc>
              <a:tabLst/>
            </a:pPr>
            <a:endParaRPr lang="Arial" altLang="Arial" sz="300" dirty="0"/>
          </a:p>
          <a:p>
            <a:pPr algn="r" rtl="0" eaLnBrk="0">
              <a:lnSpc>
                <a:spcPct val="100000"/>
              </a:lnSpc>
              <a:spcBef>
                <a:spcPts val="1"/>
              </a:spcBef>
              <a:tabLst/>
            </a:pPr>
            <a:r>
              <a:rPr sz="800" spc="5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单位：万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元</a:t>
            </a:r>
            <a:endParaRPr lang="SimSun" altLang="SimSun" sz="800" dirty="0"/>
          </a:p>
        </p:txBody>
      </p:sp>
      <p:sp>
        <p:nvSpPr>
          <p:cNvPr id="26" name="textbox 26"/>
          <p:cNvSpPr/>
          <p:nvPr/>
        </p:nvSpPr>
        <p:spPr>
          <a:xfrm>
            <a:off x="7373987" y="8651126"/>
            <a:ext cx="351154" cy="12890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0676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5000"/>
              </a:lnSpc>
              <a:tabLst/>
            </a:pP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9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ath"/>
          <p:cNvSpPr/>
          <p:nvPr/>
        </p:nvSpPr>
        <p:spPr>
          <a:xfrm>
            <a:off x="5755004" y="3031743"/>
            <a:ext cx="898016" cy="1269"/>
          </a:xfrm>
          <a:custGeom>
            <a:avLst/>
            <a:gdLst/>
            <a:ahLst/>
            <a:cxnLst/>
            <a:rect l="0" t="0" r="0" b="0"/>
            <a:pathLst>
              <a:path w="1414" h="1">
                <a:moveTo>
                  <a:pt x="1414" y="1"/>
                </a:moveTo>
                <a:lnTo>
                  <a:pt x="0" y="1"/>
                </a:lnTo>
              </a:path>
            </a:pathLst>
          </a:custGeom>
          <a:noFill/>
          <a:ln w="1270" cap="flat">
            <a:miter lim="1000000"/>
            <a:solidFill>
              <a:srgbClr val="000000">
                <a:alpha val="100000"/>
              </a:srgbClr>
            </a:solidFill>
            <a:prstDash val="solid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8" name="path"/>
          <p:cNvSpPr/>
          <p:nvPr/>
        </p:nvSpPr>
        <p:spPr>
          <a:xfrm>
            <a:off x="8933815" y="3031743"/>
            <a:ext cx="3232784" cy="1269"/>
          </a:xfrm>
          <a:custGeom>
            <a:avLst/>
            <a:gdLst/>
            <a:ahLst/>
            <a:cxnLst/>
            <a:rect l="0" t="0" r="0" b="0"/>
            <a:pathLst>
              <a:path w="5090" h="1">
                <a:moveTo>
                  <a:pt x="5090" y="1"/>
                </a:moveTo>
                <a:lnTo>
                  <a:pt x="0" y="1"/>
                </a:lnTo>
              </a:path>
            </a:pathLst>
          </a:custGeom>
          <a:noFill/>
          <a:ln w="1270" cap="flat">
            <a:miter lim="1000000"/>
            <a:solidFill>
              <a:srgbClr val="000000">
                <a:alpha val="100000"/>
              </a:srgbClr>
            </a:solidFill>
            <a:prstDash val="solid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9" name="path"/>
          <p:cNvSpPr/>
          <p:nvPr/>
        </p:nvSpPr>
        <p:spPr>
          <a:xfrm>
            <a:off x="2576195" y="3031743"/>
            <a:ext cx="897889" cy="1269"/>
          </a:xfrm>
          <a:custGeom>
            <a:avLst/>
            <a:gdLst/>
            <a:ahLst/>
            <a:cxnLst/>
            <a:rect l="0" t="0" r="0" b="0"/>
            <a:pathLst>
              <a:path w="1413" h="1">
                <a:moveTo>
                  <a:pt x="1413" y="1"/>
                </a:moveTo>
                <a:lnTo>
                  <a:pt x="0" y="1"/>
                </a:lnTo>
              </a:path>
            </a:pathLst>
          </a:custGeom>
          <a:noFill/>
          <a:ln w="1270" cap="flat">
            <a:miter lim="1000000"/>
            <a:solidFill>
              <a:srgbClr val="000000">
                <a:alpha val="100000"/>
              </a:srgbClr>
            </a:solidFill>
            <a:prstDash val="solid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aphicFrame>
        <p:nvGraphicFramePr>
          <p:cNvPr id="30" name="table 30"/>
          <p:cNvGraphicFramePr>
            <a:graphicFrameLocks noGrp="1"/>
          </p:cNvGraphicFramePr>
          <p:nvPr/>
        </p:nvGraphicFramePr>
        <p:xfrm>
          <a:off x="2576195" y="2709671"/>
          <a:ext cx="9590405" cy="4956810"/>
        </p:xfrm>
        <a:graphic>
          <a:graphicData uri="http://schemas.openxmlformats.org/drawingml/2006/table">
            <a:tbl>
              <a:tblPr/>
              <a:tblGrid>
                <a:gridCol w="448944"/>
                <a:gridCol w="448944"/>
                <a:gridCol w="2280920"/>
                <a:gridCol w="448944"/>
                <a:gridCol w="448944"/>
                <a:gridCol w="2280920"/>
                <a:gridCol w="1077595"/>
                <a:gridCol w="1077595"/>
                <a:gridCol w="1077594"/>
              </a:tblGrid>
              <a:tr h="323850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37625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科目编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码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51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849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391698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部门预算支出经济分类科目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名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称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37625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科目编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码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87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390837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政府预算支出经济分类科目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名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称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296882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基本支出预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算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57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73037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40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74761" algn="l" rtl="0" eaLnBrk="0">
                        <a:lnSpc>
                          <a:spcPct val="100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款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73037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40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74887" algn="l" rtl="0" eaLnBrk="0">
                        <a:lnSpc>
                          <a:spcPct val="100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款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40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438576" algn="l" rtl="0" eaLnBrk="0">
                        <a:lnSpc>
                          <a:spcPct val="100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小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27972" algn="l" rtl="0" eaLnBrk="0">
                        <a:lnSpc>
                          <a:spcPct val="100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人员支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38242" algn="l" rtl="0" eaLnBrk="0">
                        <a:lnSpc>
                          <a:spcPct val="100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日常公用支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1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1037394" algn="l" rtl="0" eaLnBrk="0">
                        <a:lnSpc>
                          <a:spcPct val="100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合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627509" algn="l" rtl="0" eaLnBrk="0">
                        <a:lnSpc>
                          <a:spcPct val="82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3,348.4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lang="Arial" altLang="Arial" sz="700" dirty="0"/>
                    </a:p>
                    <a:p>
                      <a:pPr algn="l" rtl="0" eaLnBrk="0">
                        <a:lnSpc>
                          <a:spcPct val="6469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627510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3,311.8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r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9991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0892" algn="l" rtl="0" eaLnBrk="0">
                        <a:lnSpc>
                          <a:spcPct val="100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工资福利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9990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9295" algn="l" rtl="0" eaLnBrk="0">
                        <a:lnSpc>
                          <a:spcPct val="100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对事业单位经常性补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助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627509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3,165.4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627510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3,165.4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2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9991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75622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4561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基本工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资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9990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75749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6410" algn="l" rtl="0" eaLnBrk="0">
                        <a:lnSpc>
                          <a:spcPct val="100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工资福利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633325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1,45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.49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633326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1,45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.49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38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49991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75622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4561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津贴补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贴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49990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75749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6410" algn="l" rtl="0" eaLnBrk="0">
                        <a:lnSpc>
                          <a:spcPct val="100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工资福利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lang="Arial" altLang="Arial" sz="700" dirty="0"/>
                    </a:p>
                    <a:p>
                      <a:pPr algn="r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519.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lang="Arial" altLang="Arial" sz="700" dirty="0"/>
                    </a:p>
                    <a:p>
                      <a:pPr algn="r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519.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9991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75622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5853" algn="l" rtl="0" eaLnBrk="0">
                        <a:lnSpc>
                          <a:spcPct val="100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奖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金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9990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75749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6410" algn="l" rtl="0" eaLnBrk="0">
                        <a:lnSpc>
                          <a:spcPct val="100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工资福利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r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586.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r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586.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9991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75622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07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6715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绩效工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资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9990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75749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6410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工资福利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r" rtl="0" eaLnBrk="0">
                        <a:lnSpc>
                          <a:spcPct val="8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583.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r" rtl="0" eaLnBrk="0">
                        <a:lnSpc>
                          <a:spcPct val="8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583.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9991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82730" algn="l" rtl="0" eaLnBrk="0">
                        <a:lnSpc>
                          <a:spcPct val="84000"/>
                        </a:lnSpc>
                        <a:tabLst/>
                      </a:pPr>
                      <a:r>
                        <a:rPr sz="8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r>
                        <a:rPr sz="8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4561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其他社会保障缴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9990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75749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6410" algn="l" rtl="0" eaLnBrk="0">
                        <a:lnSpc>
                          <a:spcPct val="100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工资福利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r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r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9991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31323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商品和服务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9990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9295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对事业单位经常性补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助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r" rtl="0" eaLnBrk="0">
                        <a:lnSpc>
                          <a:spcPct val="8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r" rtl="0" eaLnBrk="0">
                        <a:lnSpc>
                          <a:spcPct val="8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9991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76053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6284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工会经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999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75749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46841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商品和服务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r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r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9991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75191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4561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其他商品和服务支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9990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75749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6841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商品和服务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algn="r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algn="r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9991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9169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对个人和家庭的补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助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999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9295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对个人和家庭的补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助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r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146.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r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146.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9991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75622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46715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离休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9990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75749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46841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离退休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565"/>
                        </a:lnSpc>
                        <a:tabLst/>
                      </a:pPr>
                      <a:endParaRPr lang="Arial" altLang="Arial" sz="100" dirty="0"/>
                    </a:p>
                    <a:p>
                      <a:pPr algn="r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565"/>
                        </a:lnSpc>
                        <a:tabLst/>
                      </a:pPr>
                      <a:endParaRPr lang="Arial" altLang="Arial" sz="100" dirty="0"/>
                    </a:p>
                    <a:p>
                      <a:pPr algn="r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49991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75622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5422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退休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49990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75749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6841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离退休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lang="Arial" altLang="Arial" sz="700" dirty="0"/>
                    </a:p>
                    <a:p>
                      <a:pPr algn="l" rtl="0" eaLnBrk="0">
                        <a:lnSpc>
                          <a:spcPct val="6065"/>
                        </a:lnSpc>
                        <a:tabLst/>
                      </a:pPr>
                      <a:endParaRPr lang="Arial" altLang="Arial" sz="100" dirty="0"/>
                    </a:p>
                    <a:p>
                      <a:pPr algn="r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139.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lang="Arial" altLang="Arial" sz="700" dirty="0"/>
                    </a:p>
                    <a:p>
                      <a:pPr algn="l" rtl="0" eaLnBrk="0">
                        <a:lnSpc>
                          <a:spcPct val="6065"/>
                        </a:lnSpc>
                        <a:tabLst/>
                      </a:pPr>
                      <a:endParaRPr lang="Arial" altLang="Arial" sz="100" dirty="0"/>
                    </a:p>
                    <a:p>
                      <a:pPr algn="r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139.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9991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75622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8330" algn="l" rtl="0" eaLnBrk="0">
                        <a:lnSpc>
                          <a:spcPct val="100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生活补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助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9990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75749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5979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社会福利和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救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助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algn="r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algn="r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1" name="textbox 31"/>
          <p:cNvSpPr/>
          <p:nvPr/>
        </p:nvSpPr>
        <p:spPr>
          <a:xfrm>
            <a:off x="5969677" y="2007737"/>
            <a:ext cx="6184265" cy="68135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4037"/>
              </a:lnSpc>
              <a:tabLst/>
            </a:pPr>
            <a:endParaRPr lang="Arial" altLang="Arial" sz="100" dirty="0"/>
          </a:p>
          <a:p>
            <a:pPr algn="r" rtl="0" eaLnBrk="0">
              <a:lnSpc>
                <a:spcPct val="100000"/>
              </a:lnSpc>
              <a:tabLst/>
            </a:pPr>
            <a:r>
              <a:rPr sz="800" spc="3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公开表</a:t>
            </a:r>
            <a:r>
              <a:rPr sz="800" spc="1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6</a:t>
            </a:r>
            <a:endParaRPr lang="SimSun" altLang="SimSun" sz="800" dirty="0"/>
          </a:p>
          <a:p>
            <a:pPr marL="12700" algn="l" rtl="0" eaLnBrk="0">
              <a:lnSpc>
                <a:spcPts val="1931"/>
              </a:lnSpc>
              <a:spcBef>
                <a:spcPts val="888"/>
              </a:spcBef>
              <a:tabLst/>
            </a:pPr>
            <a:r>
              <a:rPr sz="1600" spc="9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一般公共预算基本支出情况</a:t>
            </a:r>
            <a:r>
              <a:rPr sz="1600" spc="8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表</a:t>
            </a:r>
            <a:endParaRPr lang="SimHei" altLang="SimHei" sz="1600" dirty="0"/>
          </a:p>
          <a:p>
            <a:pPr algn="l" rtl="0" eaLnBrk="0">
              <a:lnSpc>
                <a:spcPct val="118000"/>
              </a:lnSpc>
              <a:tabLst/>
            </a:pPr>
            <a:endParaRPr lang="Arial" altLang="Arial" sz="300" dirty="0"/>
          </a:p>
          <a:p>
            <a:pPr algn="r" rtl="0" eaLnBrk="0">
              <a:lnSpc>
                <a:spcPct val="100000"/>
              </a:lnSpc>
              <a:tabLst/>
            </a:pPr>
            <a:r>
              <a:rPr sz="800" spc="5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单位：万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元</a:t>
            </a:r>
            <a:endParaRPr lang="SimSun" altLang="SimSun" sz="800" dirty="0"/>
          </a:p>
        </p:txBody>
      </p:sp>
      <p:sp>
        <p:nvSpPr>
          <p:cNvPr id="32" name="textbox 32"/>
          <p:cNvSpPr/>
          <p:nvPr/>
        </p:nvSpPr>
        <p:spPr>
          <a:xfrm>
            <a:off x="7373987" y="8650668"/>
            <a:ext cx="403859" cy="12953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677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5000"/>
              </a:lnSpc>
              <a:tabLst/>
            </a:pP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1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0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ath"/>
          <p:cNvSpPr/>
          <p:nvPr/>
        </p:nvSpPr>
        <p:spPr>
          <a:xfrm>
            <a:off x="9041638" y="3283077"/>
            <a:ext cx="2424556" cy="1269"/>
          </a:xfrm>
          <a:custGeom>
            <a:avLst/>
            <a:gdLst/>
            <a:ahLst/>
            <a:cxnLst/>
            <a:rect l="0" t="0" r="0" b="0"/>
            <a:pathLst>
              <a:path w="3818" h="1">
                <a:moveTo>
                  <a:pt x="3818" y="0"/>
                </a:moveTo>
                <a:lnTo>
                  <a:pt x="0" y="0"/>
                </a:lnTo>
              </a:path>
            </a:pathLst>
          </a:custGeom>
          <a:noFill/>
          <a:ln w="1270" cap="flat">
            <a:miter lim="1000000"/>
            <a:solidFill>
              <a:srgbClr val="000000">
                <a:alpha val="100000"/>
              </a:srgbClr>
            </a:solidFill>
            <a:prstDash val="solid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4" name="path"/>
          <p:cNvSpPr/>
          <p:nvPr/>
        </p:nvSpPr>
        <p:spPr>
          <a:xfrm>
            <a:off x="4192523" y="3283077"/>
            <a:ext cx="2424557" cy="1269"/>
          </a:xfrm>
          <a:custGeom>
            <a:avLst/>
            <a:gdLst/>
            <a:ahLst/>
            <a:cxnLst/>
            <a:rect l="0" t="0" r="0" b="0"/>
            <a:pathLst>
              <a:path w="3818" h="1">
                <a:moveTo>
                  <a:pt x="3818" y="0"/>
                </a:moveTo>
                <a:lnTo>
                  <a:pt x="0" y="0"/>
                </a:lnTo>
              </a:path>
            </a:pathLst>
          </a:custGeom>
          <a:noFill/>
          <a:ln w="1270" cap="flat">
            <a:miter lim="1000000"/>
            <a:solidFill>
              <a:srgbClr val="000000">
                <a:alpha val="100000"/>
              </a:srgbClr>
            </a:solidFill>
            <a:prstDash val="solid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aphicFrame>
        <p:nvGraphicFramePr>
          <p:cNvPr id="35" name="table 35"/>
          <p:cNvGraphicFramePr>
            <a:graphicFrameLocks noGrp="1"/>
          </p:cNvGraphicFramePr>
          <p:nvPr/>
        </p:nvGraphicFramePr>
        <p:xfrm>
          <a:off x="2576195" y="2745613"/>
          <a:ext cx="9697719" cy="1212215"/>
        </p:xfrm>
        <a:graphic>
          <a:graphicData uri="http://schemas.openxmlformats.org/drawingml/2006/table">
            <a:tbl>
              <a:tblPr/>
              <a:tblGrid>
                <a:gridCol w="807719"/>
                <a:gridCol w="808355"/>
                <a:gridCol w="807719"/>
                <a:gridCol w="808354"/>
                <a:gridCol w="807719"/>
                <a:gridCol w="808354"/>
                <a:gridCol w="808354"/>
                <a:gridCol w="808355"/>
                <a:gridCol w="807719"/>
                <a:gridCol w="808354"/>
                <a:gridCol w="808354"/>
                <a:gridCol w="808354"/>
              </a:tblGrid>
              <a:tr h="250825">
                <a:tc gridSpan="6"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2106707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2022年预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算数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2107596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2023年预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算数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25"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96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300921" algn="l" rtl="0" eaLnBrk="0">
                        <a:lnSpc>
                          <a:spcPct val="100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合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61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301860" indent="-261524" algn="l" rtl="0" eaLnBrk="0">
                        <a:lnSpc>
                          <a:spcPct val="9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因公出国(境</a:t>
                      </a:r>
                      <a:r>
                        <a:rPr sz="8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)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经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573450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公务用车购置及运行维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护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96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6971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43174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公务接待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96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301810" algn="l" rtl="0" eaLnBrk="0">
                        <a:lnSpc>
                          <a:spcPct val="100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合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61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301986" indent="-261397" algn="l" rtl="0" eaLnBrk="0">
                        <a:lnSpc>
                          <a:spcPct val="9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因公出国(境</a:t>
                      </a:r>
                      <a:r>
                        <a:rPr sz="8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)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经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573704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公务用车购置及运行维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护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96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6971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42792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公务接待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809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304083" algn="l" rtl="0" eaLnBrk="0">
                        <a:lnSpc>
                          <a:spcPct val="100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小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61024" indent="-325799" algn="l" rtl="0" eaLnBrk="0">
                        <a:lnSpc>
                          <a:spcPct val="94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公务用车购置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经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01557" indent="-266586" algn="l" rtl="0" eaLnBrk="0">
                        <a:lnSpc>
                          <a:spcPct val="94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公务用车运行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维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护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304337" algn="l" rtl="0" eaLnBrk="0">
                        <a:lnSpc>
                          <a:spcPct val="100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小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61277" indent="-325925" algn="l" rtl="0" eaLnBrk="0">
                        <a:lnSpc>
                          <a:spcPct val="94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公务用车购置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经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01682" indent="-266458" algn="l" rtl="0" eaLnBrk="0">
                        <a:lnSpc>
                          <a:spcPct val="94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公务用车运行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维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护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6" name="textbox 36"/>
          <p:cNvSpPr/>
          <p:nvPr/>
        </p:nvSpPr>
        <p:spPr>
          <a:xfrm>
            <a:off x="5592487" y="2021623"/>
            <a:ext cx="6669405" cy="70421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1510"/>
              </a:lnSpc>
              <a:tabLst/>
            </a:pPr>
            <a:endParaRPr lang="Arial" altLang="Arial" sz="100" dirty="0"/>
          </a:p>
          <a:p>
            <a:pPr algn="r" rtl="0" eaLnBrk="0">
              <a:lnSpc>
                <a:spcPct val="99000"/>
              </a:lnSpc>
              <a:tabLst/>
            </a:pPr>
            <a:r>
              <a:rPr sz="900" spc="2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公开表</a:t>
            </a:r>
            <a:r>
              <a:rPr sz="900" spc="1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7</a:t>
            </a:r>
            <a:endParaRPr lang="SimSun" altLang="SimSun" sz="900" dirty="0"/>
          </a:p>
          <a:p>
            <a:pPr marL="12700" algn="l" rtl="0" eaLnBrk="0">
              <a:lnSpc>
                <a:spcPts val="1931"/>
              </a:lnSpc>
              <a:spcBef>
                <a:spcPts val="884"/>
              </a:spcBef>
              <a:tabLst/>
            </a:pPr>
            <a:r>
              <a:rPr sz="1600" spc="10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一般公共预算“三公”经费支出情</a:t>
            </a:r>
            <a:r>
              <a:rPr sz="1600" spc="5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况</a:t>
            </a:r>
            <a:r>
              <a:rPr sz="1600" spc="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表</a:t>
            </a:r>
            <a:endParaRPr lang="SimHei" altLang="SimHei" sz="1600" dirty="0"/>
          </a:p>
          <a:p>
            <a:pPr algn="l" rtl="0" eaLnBrk="0">
              <a:lnSpc>
                <a:spcPct val="111000"/>
              </a:lnSpc>
              <a:tabLst/>
            </a:pPr>
            <a:endParaRPr lang="Arial" altLang="Arial" sz="300" dirty="0"/>
          </a:p>
          <a:p>
            <a:pPr algn="r" rtl="0" eaLnBrk="0">
              <a:lnSpc>
                <a:spcPct val="98000"/>
              </a:lnSpc>
              <a:tabLst/>
            </a:pPr>
            <a:r>
              <a:rPr sz="900" spc="4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单位：</a:t>
            </a:r>
            <a:r>
              <a:rPr sz="900" spc="3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万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元</a:t>
            </a:r>
            <a:endParaRPr lang="SimSun" altLang="SimSun" sz="900" dirty="0"/>
          </a:p>
        </p:txBody>
      </p:sp>
      <p:sp>
        <p:nvSpPr>
          <p:cNvPr id="37" name="textbox 37"/>
          <p:cNvSpPr/>
          <p:nvPr/>
        </p:nvSpPr>
        <p:spPr>
          <a:xfrm>
            <a:off x="7373987" y="8650668"/>
            <a:ext cx="403859" cy="13081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4141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6000"/>
              </a:lnSpc>
              <a:tabLst/>
            </a:pP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1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1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  <p:sp>
        <p:nvSpPr>
          <p:cNvPr id="38" name="rect"/>
          <p:cNvSpPr/>
          <p:nvPr/>
        </p:nvSpPr>
        <p:spPr>
          <a:xfrm>
            <a:off x="4191254" y="2997072"/>
            <a:ext cx="1269" cy="673481"/>
          </a:xfrm>
          <a:prstGeom prst="rect">
            <a:avLst/>
          </a:prstGeom>
          <a:solidFill>
            <a:srgbClr val="000000">
              <a:alpha val="100000"/>
            </a:srgbClr>
          </a:solidFill>
          <a:ln cap="flat">
            <a:miter lim="0"/>
            <a:noFill/>
            <a:prstDash val="solid"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table 39"/>
          <p:cNvGraphicFramePr>
            <a:graphicFrameLocks noGrp="1"/>
          </p:cNvGraphicFramePr>
          <p:nvPr/>
        </p:nvGraphicFramePr>
        <p:xfrm>
          <a:off x="2576195" y="2645536"/>
          <a:ext cx="9814560" cy="2012314"/>
        </p:xfrm>
        <a:graphic>
          <a:graphicData uri="http://schemas.openxmlformats.org/drawingml/2006/table">
            <a:tbl>
              <a:tblPr/>
              <a:tblGrid>
                <a:gridCol w="287020"/>
                <a:gridCol w="287654"/>
                <a:gridCol w="287020"/>
                <a:gridCol w="3564890"/>
                <a:gridCol w="1077594"/>
                <a:gridCol w="1077595"/>
                <a:gridCol w="1077595"/>
                <a:gridCol w="1077595"/>
                <a:gridCol w="1077595"/>
              </a:tblGrid>
              <a:tr h="288289"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19719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科目编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码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64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571507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科目名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称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64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436049" algn="l" rtl="0" eaLnBrk="0">
                        <a:lnSpc>
                          <a:spcPct val="100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合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404960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基本支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64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328228" algn="l" rtl="0" eaLnBrk="0">
                        <a:lnSpc>
                          <a:spcPct val="100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项目支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92266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94243" algn="l" rtl="0" eaLnBrk="0">
                        <a:lnSpc>
                          <a:spcPct val="100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款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94419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438957" algn="l" rtl="0" eaLnBrk="0">
                        <a:lnSpc>
                          <a:spcPct val="100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小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28227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人员支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38624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日常公用支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0411" algn="l" rtl="0" eaLnBrk="0">
                        <a:lnSpc>
                          <a:spcPct val="100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合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74044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73917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68357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9550" algn="l" rtl="0" eaLnBrk="0">
                        <a:lnSpc>
                          <a:spcPct val="100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其他支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138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574044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138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573917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lang="Arial" altLang="Arial" sz="700" dirty="0"/>
                    </a:p>
                    <a:p>
                      <a:pPr algn="l" rtl="0" eaLnBrk="0">
                        <a:lnSpc>
                          <a:spcPct val="699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68357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lang="Arial" altLang="Arial" sz="700" dirty="0"/>
                    </a:p>
                    <a:p>
                      <a:pPr algn="l" rtl="0" eaLnBrk="0">
                        <a:lnSpc>
                          <a:spcPct val="699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95104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9550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其他政府性基金及对应专项债务收入安排的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74044" algn="l" rtl="0" eaLnBrk="0">
                        <a:lnSpc>
                          <a:spcPct val="82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73917" algn="l" rtl="0" eaLnBrk="0">
                        <a:lnSpc>
                          <a:spcPct val="82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68357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95104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94850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9550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其他地方自行试点项目收益专项债券收入安排的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138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574044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138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573917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0" name="textbox 40"/>
          <p:cNvSpPr/>
          <p:nvPr/>
        </p:nvSpPr>
        <p:spPr>
          <a:xfrm>
            <a:off x="6184469" y="2003844"/>
            <a:ext cx="6193790" cy="64071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1510"/>
              </a:lnSpc>
              <a:tabLst/>
            </a:pPr>
            <a:endParaRPr lang="Arial" altLang="Arial" sz="100" dirty="0"/>
          </a:p>
          <a:p>
            <a:pPr algn="r" rtl="0" eaLnBrk="0">
              <a:lnSpc>
                <a:spcPct val="99000"/>
              </a:lnSpc>
              <a:tabLst/>
            </a:pPr>
            <a:r>
              <a:rPr sz="900" spc="2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公开表</a:t>
            </a:r>
            <a:r>
              <a:rPr sz="900" spc="1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8</a:t>
            </a:r>
            <a:endParaRPr lang="SimSun" altLang="SimSun" sz="900" dirty="0"/>
          </a:p>
          <a:p>
            <a:pPr marL="12700" algn="l" rtl="0" eaLnBrk="0">
              <a:lnSpc>
                <a:spcPts val="1937"/>
              </a:lnSpc>
              <a:spcBef>
                <a:spcPts val="458"/>
              </a:spcBef>
              <a:tabLst/>
            </a:pPr>
            <a:r>
              <a:rPr sz="1600" spc="10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政府性基金预算支出情况</a:t>
            </a:r>
            <a:r>
              <a:rPr sz="1600" spc="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表</a:t>
            </a:r>
            <a:endParaRPr lang="SimHei" altLang="SimHei" sz="1600" dirty="0"/>
          </a:p>
          <a:p>
            <a:pPr algn="l" rtl="0" eaLnBrk="0">
              <a:lnSpc>
                <a:spcPct val="134000"/>
              </a:lnSpc>
              <a:tabLst/>
            </a:pPr>
            <a:endParaRPr lang="Arial" altLang="Arial" sz="200" dirty="0"/>
          </a:p>
          <a:p>
            <a:pPr algn="r" rtl="0" eaLnBrk="0">
              <a:lnSpc>
                <a:spcPct val="98000"/>
              </a:lnSpc>
              <a:spcBef>
                <a:spcPts val="2"/>
              </a:spcBef>
              <a:tabLst/>
            </a:pPr>
            <a:r>
              <a:rPr sz="900" spc="4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单位：</a:t>
            </a:r>
            <a:r>
              <a:rPr sz="900" spc="3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万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元</a:t>
            </a:r>
            <a:endParaRPr lang="SimSun" altLang="SimSun" sz="900" dirty="0"/>
          </a:p>
        </p:txBody>
      </p:sp>
      <p:sp>
        <p:nvSpPr>
          <p:cNvPr id="41" name="textbox 41"/>
          <p:cNvSpPr/>
          <p:nvPr/>
        </p:nvSpPr>
        <p:spPr>
          <a:xfrm>
            <a:off x="7373987" y="8650668"/>
            <a:ext cx="403859" cy="13081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4141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6000"/>
              </a:lnSpc>
              <a:tabLst/>
            </a:pP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1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2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table 42"/>
          <p:cNvGraphicFramePr>
            <a:graphicFrameLocks noGrp="1"/>
          </p:cNvGraphicFramePr>
          <p:nvPr/>
        </p:nvGraphicFramePr>
        <p:xfrm>
          <a:off x="2576195" y="2645536"/>
          <a:ext cx="9877425" cy="1725294"/>
        </p:xfrm>
        <a:graphic>
          <a:graphicData uri="http://schemas.openxmlformats.org/drawingml/2006/table">
            <a:tbl>
              <a:tblPr/>
              <a:tblGrid>
                <a:gridCol w="287020"/>
                <a:gridCol w="287654"/>
                <a:gridCol w="287020"/>
                <a:gridCol w="3627754"/>
                <a:gridCol w="1077594"/>
                <a:gridCol w="1077595"/>
                <a:gridCol w="1077594"/>
                <a:gridCol w="1077595"/>
                <a:gridCol w="1077595"/>
              </a:tblGrid>
              <a:tr h="288289"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19719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科目编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码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64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602875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科目名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称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64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436050" algn="l" rtl="0" eaLnBrk="0">
                        <a:lnSpc>
                          <a:spcPct val="100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合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404961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基本支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64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328228" algn="l" rtl="0" eaLnBrk="0">
                        <a:lnSpc>
                          <a:spcPct val="100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项目支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92266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94243" algn="l" rtl="0" eaLnBrk="0">
                        <a:lnSpc>
                          <a:spcPct val="100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款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94419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438958" algn="l" rtl="0" eaLnBrk="0">
                        <a:lnSpc>
                          <a:spcPct val="100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小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28228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人员支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38625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日常公用支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3" name="textbox 43"/>
          <p:cNvSpPr/>
          <p:nvPr/>
        </p:nvSpPr>
        <p:spPr>
          <a:xfrm>
            <a:off x="6122581" y="2003844"/>
            <a:ext cx="6318884" cy="64071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1510"/>
              </a:lnSpc>
              <a:tabLst/>
            </a:pPr>
            <a:endParaRPr lang="Arial" altLang="Arial" sz="100" dirty="0"/>
          </a:p>
          <a:p>
            <a:pPr algn="r" rtl="0" eaLnBrk="0">
              <a:lnSpc>
                <a:spcPct val="99000"/>
              </a:lnSpc>
              <a:tabLst/>
            </a:pPr>
            <a:r>
              <a:rPr sz="900" spc="2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公开表</a:t>
            </a:r>
            <a:r>
              <a:rPr sz="900" spc="1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9</a:t>
            </a:r>
            <a:endParaRPr lang="SimSun" altLang="SimSun" sz="900" dirty="0"/>
          </a:p>
          <a:p>
            <a:pPr marL="12700" algn="l" rtl="0" eaLnBrk="0">
              <a:lnSpc>
                <a:spcPts val="1937"/>
              </a:lnSpc>
              <a:spcBef>
                <a:spcPts val="458"/>
              </a:spcBef>
              <a:tabLst/>
            </a:pPr>
            <a:r>
              <a:rPr sz="1600" spc="9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国有资本经营预算支出情况</a:t>
            </a:r>
            <a:r>
              <a:rPr sz="1600" spc="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表</a:t>
            </a:r>
            <a:endParaRPr lang="SimHei" altLang="SimHei" sz="1600" dirty="0"/>
          </a:p>
          <a:p>
            <a:pPr algn="l" rtl="0" eaLnBrk="0">
              <a:lnSpc>
                <a:spcPct val="134000"/>
              </a:lnSpc>
              <a:tabLst/>
            </a:pPr>
            <a:endParaRPr lang="Arial" altLang="Arial" sz="200" dirty="0"/>
          </a:p>
          <a:p>
            <a:pPr algn="r" rtl="0" eaLnBrk="0">
              <a:lnSpc>
                <a:spcPct val="98000"/>
              </a:lnSpc>
              <a:spcBef>
                <a:spcPts val="2"/>
              </a:spcBef>
              <a:tabLst/>
            </a:pPr>
            <a:r>
              <a:rPr sz="900" spc="4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单位：</a:t>
            </a:r>
            <a:r>
              <a:rPr sz="900" spc="3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万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元</a:t>
            </a:r>
            <a:endParaRPr lang="SimSun" altLang="SimSun" sz="900" dirty="0"/>
          </a:p>
        </p:txBody>
      </p:sp>
      <p:sp>
        <p:nvSpPr>
          <p:cNvPr id="44" name="textbox 44"/>
          <p:cNvSpPr/>
          <p:nvPr/>
        </p:nvSpPr>
        <p:spPr>
          <a:xfrm>
            <a:off x="2593073" y="4518190"/>
            <a:ext cx="4538345" cy="16002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1722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98000"/>
              </a:lnSpc>
              <a:tabLst/>
            </a:pPr>
            <a:r>
              <a:rPr sz="900" spc="3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注：济宁市公共卫生医疗中心单位2023年没有使用国有资本经</a:t>
            </a:r>
            <a:r>
              <a:rPr sz="900" spc="1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营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预算拨款安排的支出。</a:t>
            </a:r>
            <a:endParaRPr lang="SimSun" altLang="SimSun" sz="900" dirty="0"/>
          </a:p>
        </p:txBody>
      </p:sp>
      <p:sp>
        <p:nvSpPr>
          <p:cNvPr id="45" name="textbox 45"/>
          <p:cNvSpPr/>
          <p:nvPr/>
        </p:nvSpPr>
        <p:spPr>
          <a:xfrm>
            <a:off x="7373987" y="8650668"/>
            <a:ext cx="403859" cy="12953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677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5000"/>
              </a:lnSpc>
              <a:tabLst/>
            </a:pP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1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3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table 46"/>
          <p:cNvGraphicFramePr>
            <a:graphicFrameLocks noGrp="1"/>
          </p:cNvGraphicFramePr>
          <p:nvPr/>
        </p:nvGraphicFramePr>
        <p:xfrm>
          <a:off x="2576195" y="2727705"/>
          <a:ext cx="9914889" cy="5746750"/>
        </p:xfrm>
        <a:graphic>
          <a:graphicData uri="http://schemas.openxmlformats.org/drawingml/2006/table">
            <a:tbl>
              <a:tblPr/>
              <a:tblGrid>
                <a:gridCol w="340995"/>
                <a:gridCol w="323214"/>
                <a:gridCol w="1427480"/>
                <a:gridCol w="368300"/>
                <a:gridCol w="359409"/>
                <a:gridCol w="1427480"/>
                <a:gridCol w="592455"/>
                <a:gridCol w="646430"/>
                <a:gridCol w="646430"/>
                <a:gridCol w="619759"/>
                <a:gridCol w="664844"/>
                <a:gridCol w="619759"/>
                <a:gridCol w="619759"/>
                <a:gridCol w="637540"/>
                <a:gridCol w="621029"/>
              </a:tblGrid>
              <a:tr h="259715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98000" algn="l" rtl="0" eaLnBrk="0">
                        <a:lnSpc>
                          <a:spcPct val="98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科目编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码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681888" indent="-618523" algn="l" rtl="0" eaLnBrk="0">
                        <a:lnSpc>
                          <a:spcPct val="94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部门预算支出经济分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科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目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130004" algn="l" rtl="0" eaLnBrk="0">
                        <a:lnSpc>
                          <a:spcPct val="98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科目编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码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681887" indent="-619477" algn="l" rtl="0" eaLnBrk="0">
                        <a:lnSpc>
                          <a:spcPct val="94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政府预算支出经济分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科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目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60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82552" algn="l" rtl="0" eaLnBrk="0">
                        <a:lnSpc>
                          <a:spcPct val="99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合</a:t>
                      </a: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1055550" algn="l" rtl="0" eaLnBrk="0">
                        <a:lnSpc>
                          <a:spcPct val="98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财政拨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款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8918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78417" indent="-1910" algn="l" rtl="0" eaLnBrk="0">
                        <a:lnSpc>
                          <a:spcPct val="93000"/>
                        </a:lnSpc>
                        <a:tabLst/>
                      </a:pP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财政专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户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管理资</a:t>
                      </a: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金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61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76857" algn="l" rtl="0" eaLnBrk="0">
                        <a:lnSpc>
                          <a:spcPct val="98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单位资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金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85747" algn="l" rtl="0" eaLnBrk="0">
                        <a:lnSpc>
                          <a:spcPct val="87000"/>
                        </a:lnSpc>
                        <a:tabLst/>
                      </a:pP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使用非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财</a:t>
                      </a:r>
                      <a:endParaRPr lang="SimSun" altLang="SimSun" sz="900" dirty="0"/>
                    </a:p>
                    <a:p>
                      <a:pPr marL="85269" algn="l" rtl="0" eaLnBrk="0">
                        <a:lnSpc>
                          <a:spcPct val="87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政拨款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结</a:t>
                      </a:r>
                      <a:endParaRPr lang="SimSun" altLang="SimSun" sz="900" dirty="0"/>
                    </a:p>
                    <a:p>
                      <a:pPr marL="264817" algn="l" rtl="0" eaLnBrk="0">
                        <a:lnSpc>
                          <a:spcPct val="98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余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6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8384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76252" algn="l" rtl="0" eaLnBrk="0">
                        <a:lnSpc>
                          <a:spcPct val="98000"/>
                        </a:lnSpc>
                        <a:tabLst/>
                      </a:pP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上年结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转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13616" algn="l" rtl="0" eaLnBrk="0">
                        <a:lnSpc>
                          <a:spcPct val="98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lang="Arial" altLang="Arial" sz="700" dirty="0"/>
                    </a:p>
                    <a:p>
                      <a:pPr algn="l" rtl="0" eaLnBrk="0">
                        <a:lnSpc>
                          <a:spcPct val="6997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06763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款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27713" algn="l" rtl="0" eaLnBrk="0">
                        <a:lnSpc>
                          <a:spcPct val="98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lang="Arial" altLang="Arial" sz="700" dirty="0"/>
                    </a:p>
                    <a:p>
                      <a:pPr algn="l" rtl="0" eaLnBrk="0">
                        <a:lnSpc>
                          <a:spcPct val="6997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24924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款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lang="Arial" altLang="Arial" sz="700" dirty="0"/>
                    </a:p>
                    <a:p>
                      <a:pPr algn="l" rtl="0" eaLnBrk="0">
                        <a:lnSpc>
                          <a:spcPct val="6997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212952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小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209379" indent="-118074" algn="l" rtl="0" eaLnBrk="0">
                        <a:lnSpc>
                          <a:spcPct val="9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一般公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共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预</a:t>
                      </a: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算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137181" indent="-60167" algn="l" rtl="0" eaLnBrk="0">
                        <a:lnSpc>
                          <a:spcPct val="9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政府性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基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金预</a:t>
                      </a: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算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159056" indent="-108157" algn="l" rtl="0" eaLnBrk="0">
                        <a:lnSpc>
                          <a:spcPct val="9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国有资</a:t>
                      </a: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本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经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营预</a:t>
                      </a: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算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0284" algn="l" rtl="0" eaLnBrk="0">
                        <a:lnSpc>
                          <a:spcPct val="100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合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977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41840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6,696.8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977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97107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3,348.4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977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97234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3,348.4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977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69802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3,348.4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1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96142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1146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工资福利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10239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9423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对事业单位经常性补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助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304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41840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6,330.9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97107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3,165.4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97234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3,165.4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69802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3,165.4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96142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011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52511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基本工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资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0239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1172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6538" algn="l" rtl="0" eaLnBrk="0">
                        <a:lnSpc>
                          <a:spcPct val="100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工资福利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8949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1,45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.49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02923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1,45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.49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03049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1,45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.49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96142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011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352511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津贴补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贴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0239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1172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6538" algn="l" rtl="0" eaLnBrk="0">
                        <a:lnSpc>
                          <a:spcPct val="100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工资福利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49536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665.2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04930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519.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05057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519.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83441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146.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07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1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96142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011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53803" algn="l" rtl="0" eaLnBrk="0">
                        <a:lnSpc>
                          <a:spcPct val="100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奖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金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0239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1172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6538" algn="l" rtl="0" eaLnBrk="0">
                        <a:lnSpc>
                          <a:spcPct val="100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工资福利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8949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1,17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.62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304930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586.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305057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586.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77625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586.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96142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011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07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54665" algn="l" rtl="0" eaLnBrk="0">
                        <a:lnSpc>
                          <a:spcPct val="100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绩效工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资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0239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1172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6538" algn="l" rtl="0" eaLnBrk="0">
                        <a:lnSpc>
                          <a:spcPct val="100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工资福利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48949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1,34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.62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04930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583.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05057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583.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78056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763.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96142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011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30284" indent="322226" algn="l" rtl="0" eaLnBrk="0">
                        <a:lnSpc>
                          <a:spcPct val="94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机关事业单位基本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养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</a:t>
                      </a: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老保险缴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0239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1172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6538" algn="l" rtl="0" eaLnBrk="0">
                        <a:lnSpc>
                          <a:spcPct val="100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工资福利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565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250829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530.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565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277625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530.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96142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011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352080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职业年金缴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0239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1172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6538" algn="l" rtl="0" eaLnBrk="0">
                        <a:lnSpc>
                          <a:spcPct val="100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工资福利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49967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265.4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76764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265.4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96142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20119" algn="l" rtl="0" eaLnBrk="0">
                        <a:lnSpc>
                          <a:spcPct val="8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r>
                        <a:rPr sz="8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52511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其他社会保障缴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0239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1172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6538" algn="l" rtl="0" eaLnBrk="0">
                        <a:lnSpc>
                          <a:spcPct val="100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工资福利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565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305107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73.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565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357917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565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358043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331473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53.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96142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20119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r>
                        <a:rPr sz="8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53372" algn="l" rtl="0" eaLnBrk="0">
                        <a:lnSpc>
                          <a:spcPct val="100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住房公积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金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0239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1172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6538" algn="l" rtl="0" eaLnBrk="0">
                        <a:lnSpc>
                          <a:spcPct val="100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工资福利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48244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454.3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75041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454.3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96142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20119" algn="l" rtl="0" eaLnBrk="0">
                        <a:lnSpc>
                          <a:spcPct val="84000"/>
                        </a:lnSpc>
                        <a:tabLst/>
                      </a:pPr>
                      <a:r>
                        <a:rPr sz="8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r>
                        <a:rPr sz="8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58003" algn="l" rtl="0" eaLnBrk="0">
                        <a:lnSpc>
                          <a:spcPct val="100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医疗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0239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1172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6538" algn="l" rtl="0" eaLnBrk="0">
                        <a:lnSpc>
                          <a:spcPct val="100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工资福利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50829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364.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77625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364.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96142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31577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商品和服务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0239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9423" algn="l" rtl="0" eaLnBrk="0">
                        <a:lnSpc>
                          <a:spcPct val="100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对事业单位经常性补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助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05107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73.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58778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58905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31473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170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96142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170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13442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354234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工会经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170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10239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170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31172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46969" algn="l" rtl="0" eaLnBrk="0">
                        <a:lnSpc>
                          <a:spcPct val="99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商品和服务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03384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60.9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58778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5890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31473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96142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2580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352511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其他商品和服务支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0239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1172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46969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商品和服务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10492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.34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11334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11460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84029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96142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9423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对个人和家庭的补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助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0239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9423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对个人和家庭的补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助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49967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292.7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10746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146.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10872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146.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83441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146.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96142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011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354665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离休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0239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1172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46969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离退休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10492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.74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11334" algn="l" rtl="0" eaLnBrk="0">
                        <a:lnSpc>
                          <a:spcPct val="8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11460" algn="l" rtl="0" eaLnBrk="0">
                        <a:lnSpc>
                          <a:spcPct val="8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84029" algn="l" rtl="0" eaLnBrk="0">
                        <a:lnSpc>
                          <a:spcPct val="8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96142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011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353372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退休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0239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1172" algn="l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46969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离退休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49967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278.5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10746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139.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10872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139.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83441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139.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27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2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96142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011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56280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生活补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助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0239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1172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46107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社会福利和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救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助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64467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1.42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11334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11460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84029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7" name="textbox 47"/>
          <p:cNvSpPr/>
          <p:nvPr/>
        </p:nvSpPr>
        <p:spPr>
          <a:xfrm>
            <a:off x="6559800" y="2003590"/>
            <a:ext cx="5917565" cy="70421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1510"/>
              </a:lnSpc>
              <a:tabLst/>
            </a:pPr>
            <a:endParaRPr lang="Arial" altLang="Arial" sz="100" dirty="0"/>
          </a:p>
          <a:p>
            <a:pPr algn="r" rtl="0" eaLnBrk="0">
              <a:lnSpc>
                <a:spcPct val="99000"/>
              </a:lnSpc>
              <a:tabLst/>
            </a:pPr>
            <a:r>
              <a:rPr sz="900" spc="2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公开表1</a:t>
            </a:r>
            <a:r>
              <a:rPr sz="900" spc="1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0</a:t>
            </a:r>
            <a:endParaRPr lang="SimSun" altLang="SimSun" sz="900" dirty="0"/>
          </a:p>
          <a:p>
            <a:pPr marL="12700" algn="l" rtl="0" eaLnBrk="0">
              <a:lnSpc>
                <a:spcPts val="1937"/>
              </a:lnSpc>
              <a:spcBef>
                <a:spcPts val="814"/>
              </a:spcBef>
              <a:tabLst/>
            </a:pPr>
            <a:r>
              <a:rPr sz="1600" spc="9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基本支出预算情况</a:t>
            </a:r>
            <a:r>
              <a:rPr sz="1600" spc="8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表</a:t>
            </a:r>
            <a:endParaRPr lang="SimHei" altLang="SimHei" sz="1600" dirty="0"/>
          </a:p>
          <a:p>
            <a:pPr algn="l" rtl="0" eaLnBrk="0">
              <a:lnSpc>
                <a:spcPct val="129000"/>
              </a:lnSpc>
              <a:tabLst/>
            </a:pPr>
            <a:endParaRPr lang="Arial" altLang="Arial" sz="300" dirty="0"/>
          </a:p>
          <a:p>
            <a:pPr algn="r" rtl="0" eaLnBrk="0">
              <a:lnSpc>
                <a:spcPct val="98000"/>
              </a:lnSpc>
              <a:tabLst/>
            </a:pPr>
            <a:r>
              <a:rPr sz="900" spc="4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单位：</a:t>
            </a:r>
            <a:r>
              <a:rPr sz="900" spc="3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万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元</a:t>
            </a:r>
            <a:endParaRPr lang="SimSun" altLang="SimSun" sz="900" dirty="0"/>
          </a:p>
        </p:txBody>
      </p:sp>
      <p:sp>
        <p:nvSpPr>
          <p:cNvPr id="48" name="textbox 48"/>
          <p:cNvSpPr/>
          <p:nvPr/>
        </p:nvSpPr>
        <p:spPr>
          <a:xfrm>
            <a:off x="7373987" y="8650668"/>
            <a:ext cx="403859" cy="13081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4141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6000"/>
              </a:lnSpc>
              <a:tabLst/>
            </a:pP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1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4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" name="table 49"/>
          <p:cNvGraphicFramePr>
            <a:graphicFrameLocks noGrp="1"/>
          </p:cNvGraphicFramePr>
          <p:nvPr/>
        </p:nvGraphicFramePr>
        <p:xfrm>
          <a:off x="2576195" y="2727705"/>
          <a:ext cx="9913619" cy="575944"/>
        </p:xfrm>
        <a:graphic>
          <a:graphicData uri="http://schemas.openxmlformats.org/drawingml/2006/table">
            <a:tbl>
              <a:tblPr/>
              <a:tblGrid>
                <a:gridCol w="340995"/>
                <a:gridCol w="323214"/>
                <a:gridCol w="1428114"/>
                <a:gridCol w="367665"/>
                <a:gridCol w="358775"/>
                <a:gridCol w="1428115"/>
                <a:gridCol w="593090"/>
                <a:gridCol w="646429"/>
                <a:gridCol w="646430"/>
                <a:gridCol w="619759"/>
                <a:gridCol w="664209"/>
                <a:gridCol w="619759"/>
                <a:gridCol w="619759"/>
                <a:gridCol w="637540"/>
                <a:gridCol w="619759"/>
              </a:tblGrid>
              <a:tr h="259715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98000" algn="l" rtl="0" eaLnBrk="0">
                        <a:lnSpc>
                          <a:spcPct val="98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科目编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码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681888" indent="-618523" algn="l" rtl="0" eaLnBrk="0">
                        <a:lnSpc>
                          <a:spcPct val="94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部门预算支出经济分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科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目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129369" algn="l" rtl="0" eaLnBrk="0">
                        <a:lnSpc>
                          <a:spcPct val="98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科目编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码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682522" indent="-619477" algn="l" rtl="0" eaLnBrk="0">
                        <a:lnSpc>
                          <a:spcPct val="94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政府预算支出经济分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科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目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60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82552" algn="l" rtl="0" eaLnBrk="0">
                        <a:lnSpc>
                          <a:spcPct val="99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合</a:t>
                      </a: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1054915" algn="l" rtl="0" eaLnBrk="0">
                        <a:lnSpc>
                          <a:spcPct val="98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财政拨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款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8918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78417" indent="-1910" algn="l" rtl="0" eaLnBrk="0">
                        <a:lnSpc>
                          <a:spcPct val="93000"/>
                        </a:lnSpc>
                        <a:tabLst/>
                      </a:pP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财政专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户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管理资</a:t>
                      </a: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金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61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76857" algn="l" rtl="0" eaLnBrk="0">
                        <a:lnSpc>
                          <a:spcPct val="98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单位资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金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85747" algn="l" rtl="0" eaLnBrk="0">
                        <a:lnSpc>
                          <a:spcPct val="87000"/>
                        </a:lnSpc>
                        <a:tabLst/>
                      </a:pP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使用非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财</a:t>
                      </a:r>
                      <a:endParaRPr lang="SimSun" altLang="SimSun" sz="900" dirty="0"/>
                    </a:p>
                    <a:p>
                      <a:pPr marL="85269" algn="l" rtl="0" eaLnBrk="0">
                        <a:lnSpc>
                          <a:spcPct val="87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政拨款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结</a:t>
                      </a:r>
                      <a:endParaRPr lang="SimSun" altLang="SimSun" sz="900" dirty="0"/>
                    </a:p>
                    <a:p>
                      <a:pPr marL="264817" algn="l" rtl="0" eaLnBrk="0">
                        <a:lnSpc>
                          <a:spcPct val="98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余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6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8384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76252" algn="l" rtl="0" eaLnBrk="0">
                        <a:lnSpc>
                          <a:spcPct val="98000"/>
                        </a:lnSpc>
                        <a:tabLst/>
                      </a:pP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上年结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转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2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13616" algn="l" rtl="0" eaLnBrk="0">
                        <a:lnSpc>
                          <a:spcPct val="98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lang="Arial" altLang="Arial" sz="700" dirty="0"/>
                    </a:p>
                    <a:p>
                      <a:pPr algn="l" rtl="0" eaLnBrk="0">
                        <a:lnSpc>
                          <a:spcPct val="6997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06763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款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27078" algn="l" rtl="0" eaLnBrk="0">
                        <a:lnSpc>
                          <a:spcPct val="98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lang="Arial" altLang="Arial" sz="700" dirty="0"/>
                    </a:p>
                    <a:p>
                      <a:pPr algn="l" rtl="0" eaLnBrk="0">
                        <a:lnSpc>
                          <a:spcPct val="6997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24924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款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lang="Arial" altLang="Arial" sz="700" dirty="0"/>
                    </a:p>
                    <a:p>
                      <a:pPr algn="l" rtl="0" eaLnBrk="0">
                        <a:lnSpc>
                          <a:spcPct val="6997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212318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小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208744" indent="-118074" algn="l" rtl="0" eaLnBrk="0">
                        <a:lnSpc>
                          <a:spcPct val="9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一般公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共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预</a:t>
                      </a: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算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136546" indent="-60167" algn="l" rtl="0" eaLnBrk="0">
                        <a:lnSpc>
                          <a:spcPct val="9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政府性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基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金预</a:t>
                      </a: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算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158421" indent="-108157" algn="l" rtl="0" eaLnBrk="0">
                        <a:lnSpc>
                          <a:spcPct val="9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国有资</a:t>
                      </a: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本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经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营预</a:t>
                      </a: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算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0" name="textbox 50"/>
          <p:cNvSpPr/>
          <p:nvPr/>
        </p:nvSpPr>
        <p:spPr>
          <a:xfrm>
            <a:off x="6559800" y="2003590"/>
            <a:ext cx="5917565" cy="70421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1510"/>
              </a:lnSpc>
              <a:tabLst/>
            </a:pPr>
            <a:endParaRPr lang="Arial" altLang="Arial" sz="100" dirty="0"/>
          </a:p>
          <a:p>
            <a:pPr algn="r" rtl="0" eaLnBrk="0">
              <a:lnSpc>
                <a:spcPct val="99000"/>
              </a:lnSpc>
              <a:tabLst/>
            </a:pPr>
            <a:r>
              <a:rPr sz="900" spc="2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公开表1</a:t>
            </a:r>
            <a:r>
              <a:rPr sz="900" spc="1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0</a:t>
            </a:r>
            <a:endParaRPr lang="SimSun" altLang="SimSun" sz="900" dirty="0"/>
          </a:p>
          <a:p>
            <a:pPr marL="12700" algn="l" rtl="0" eaLnBrk="0">
              <a:lnSpc>
                <a:spcPts val="1937"/>
              </a:lnSpc>
              <a:spcBef>
                <a:spcPts val="814"/>
              </a:spcBef>
              <a:tabLst/>
            </a:pPr>
            <a:r>
              <a:rPr sz="1600" spc="9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基本支出预算情况</a:t>
            </a:r>
            <a:r>
              <a:rPr sz="1600" spc="8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表</a:t>
            </a:r>
            <a:endParaRPr lang="SimHei" altLang="SimHei" sz="1600" dirty="0"/>
          </a:p>
          <a:p>
            <a:pPr algn="l" rtl="0" eaLnBrk="0">
              <a:lnSpc>
                <a:spcPct val="129000"/>
              </a:lnSpc>
              <a:tabLst/>
            </a:pPr>
            <a:endParaRPr lang="Arial" altLang="Arial" sz="300" dirty="0"/>
          </a:p>
          <a:p>
            <a:pPr algn="r" rtl="0" eaLnBrk="0">
              <a:lnSpc>
                <a:spcPct val="98000"/>
              </a:lnSpc>
              <a:tabLst/>
            </a:pPr>
            <a:r>
              <a:rPr sz="900" spc="4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单位：</a:t>
            </a:r>
            <a:r>
              <a:rPr sz="900" spc="3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万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元</a:t>
            </a:r>
            <a:endParaRPr lang="SimSun" altLang="SimSun" sz="900" dirty="0"/>
          </a:p>
        </p:txBody>
      </p:sp>
      <p:sp>
        <p:nvSpPr>
          <p:cNvPr id="51" name="textbox 51"/>
          <p:cNvSpPr/>
          <p:nvPr/>
        </p:nvSpPr>
        <p:spPr>
          <a:xfrm>
            <a:off x="7373987" y="8650668"/>
            <a:ext cx="403859" cy="12953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352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5000"/>
              </a:lnSpc>
              <a:tabLst/>
            </a:pP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1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5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table 52"/>
          <p:cNvGraphicFramePr>
            <a:graphicFrameLocks noGrp="1"/>
          </p:cNvGraphicFramePr>
          <p:nvPr/>
        </p:nvGraphicFramePr>
        <p:xfrm>
          <a:off x="2576195" y="2727706"/>
          <a:ext cx="9357996" cy="2873375"/>
        </p:xfrm>
        <a:graphic>
          <a:graphicData uri="http://schemas.openxmlformats.org/drawingml/2006/table">
            <a:tbl>
              <a:tblPr/>
              <a:tblGrid>
                <a:gridCol w="2855595"/>
                <a:gridCol w="843914"/>
                <a:gridCol w="628650"/>
                <a:gridCol w="628650"/>
                <a:gridCol w="628650"/>
                <a:gridCol w="628650"/>
                <a:gridCol w="628015"/>
                <a:gridCol w="628650"/>
                <a:gridCol w="628650"/>
                <a:gridCol w="628650"/>
                <a:gridCol w="629919"/>
              </a:tblGrid>
              <a:tr h="259714"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63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216845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项目名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称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63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7772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211132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项目类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型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63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211259" algn="l" rtl="0" eaLnBrk="0">
                        <a:lnSpc>
                          <a:spcPct val="100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合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1046284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财政拨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款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9176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58526" indent="-108557" algn="l" rtl="0" eaLnBrk="0">
                        <a:lnSpc>
                          <a:spcPct val="95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财政专户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管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理资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金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63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04248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单位资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金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9967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04121" indent="-53848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使用非财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政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拨款结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余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63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7772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03690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上年结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转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325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14166" algn="l" rtl="0" eaLnBrk="0">
                        <a:lnSpc>
                          <a:spcPct val="100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小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264549" indent="-214226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一般公共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预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算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210701" indent="-161239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政府性基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金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预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算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157157" indent="-97699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国有资本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经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营预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算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0030" algn="l" rtl="0" eaLnBrk="0">
                        <a:lnSpc>
                          <a:spcPct val="100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合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25148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74,188.5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972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24717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55,396.5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972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78438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3,396.5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972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24590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30787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18,792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.00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38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4661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医疗活动支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8180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特定目标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30533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17,657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.70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298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77703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2,865.7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298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77576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2,865.7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30787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14,792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.00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33800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资产购置维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护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8180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特定目标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75981" algn="l" rtl="0" eaLnBrk="0">
                        <a:lnSpc>
                          <a:spcPct val="82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4,000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76234" algn="l" rtl="0" eaLnBrk="0">
                        <a:lnSpc>
                          <a:spcPct val="82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4,000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9600" algn="l" rtl="0" eaLnBrk="0">
                        <a:lnSpc>
                          <a:spcPct val="100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应急病房运营经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8180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特定目标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86388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350.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86261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350.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86261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350.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1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30461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济宁市公共卫生医疗中心二期工程建设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项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目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8180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特定目标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23856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22,000.0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23856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22,000.0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23728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22,000.0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9600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硬气膜核酸检测实验室运行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经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8180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特定目标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92203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180.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92076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180.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92076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180.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30461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济宁市公共卫生医疗中心改扩建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项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目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8180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特定目标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24717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24717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24590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30,000.0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2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3" name="textbox 53"/>
          <p:cNvSpPr/>
          <p:nvPr/>
        </p:nvSpPr>
        <p:spPr>
          <a:xfrm>
            <a:off x="6281416" y="2003590"/>
            <a:ext cx="5639434" cy="69469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1510"/>
              </a:lnSpc>
              <a:tabLst/>
            </a:pPr>
            <a:endParaRPr lang="Arial" altLang="Arial" sz="100" dirty="0"/>
          </a:p>
          <a:p>
            <a:pPr algn="r" rtl="0" eaLnBrk="0">
              <a:lnSpc>
                <a:spcPct val="99000"/>
              </a:lnSpc>
              <a:tabLst/>
            </a:pPr>
            <a:r>
              <a:rPr sz="900" spc="2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公开表1</a:t>
            </a:r>
            <a:r>
              <a:rPr sz="900" spc="1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1</a:t>
            </a:r>
            <a:endParaRPr lang="SimSun" altLang="SimSun" sz="900" dirty="0"/>
          </a:p>
          <a:p>
            <a:pPr marL="12700" algn="l" rtl="0" eaLnBrk="0">
              <a:lnSpc>
                <a:spcPct val="99000"/>
              </a:lnSpc>
              <a:spcBef>
                <a:spcPts val="830"/>
              </a:spcBef>
              <a:tabLst/>
            </a:pPr>
            <a:r>
              <a:rPr sz="1600" spc="9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项目支出预算情况</a:t>
            </a:r>
            <a:r>
              <a:rPr sz="1600" spc="8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表</a:t>
            </a:r>
            <a:endParaRPr lang="SimSun" altLang="SimSun" sz="1600" dirty="0"/>
          </a:p>
          <a:p>
            <a:pPr algn="l" rtl="0" eaLnBrk="0">
              <a:lnSpc>
                <a:spcPct val="106000"/>
              </a:lnSpc>
              <a:tabLst/>
            </a:pPr>
            <a:endParaRPr lang="Arial" altLang="Arial" sz="400" dirty="0"/>
          </a:p>
          <a:p>
            <a:pPr algn="r" rtl="0" eaLnBrk="0">
              <a:lnSpc>
                <a:spcPct val="100000"/>
              </a:lnSpc>
              <a:spcBef>
                <a:spcPts val="2"/>
              </a:spcBef>
              <a:tabLst/>
            </a:pPr>
            <a:r>
              <a:rPr sz="800" spc="5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单位：万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元</a:t>
            </a:r>
            <a:endParaRPr lang="SimSun" altLang="SimSun" sz="800" dirty="0"/>
          </a:p>
        </p:txBody>
      </p:sp>
      <p:sp>
        <p:nvSpPr>
          <p:cNvPr id="54" name="textbox 54"/>
          <p:cNvSpPr/>
          <p:nvPr/>
        </p:nvSpPr>
        <p:spPr>
          <a:xfrm>
            <a:off x="7373987" y="8650668"/>
            <a:ext cx="403859" cy="12953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677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5000"/>
              </a:lnSpc>
              <a:tabLst/>
            </a:pP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1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6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ath"/>
          <p:cNvSpPr/>
          <p:nvPr/>
        </p:nvSpPr>
        <p:spPr>
          <a:xfrm>
            <a:off x="5422772" y="2941955"/>
            <a:ext cx="6465443" cy="1269"/>
          </a:xfrm>
          <a:custGeom>
            <a:avLst/>
            <a:gdLst/>
            <a:ahLst/>
            <a:cxnLst/>
            <a:rect l="0" t="0" r="0" b="0"/>
            <a:pathLst>
              <a:path w="10181" h="1">
                <a:moveTo>
                  <a:pt x="10181" y="0"/>
                </a:moveTo>
                <a:lnTo>
                  <a:pt x="0" y="0"/>
                </a:lnTo>
              </a:path>
            </a:pathLst>
          </a:custGeom>
          <a:noFill/>
          <a:ln w="1270" cap="flat">
            <a:miter lim="1000000"/>
            <a:solidFill>
              <a:srgbClr val="000000">
                <a:alpha val="100000"/>
              </a:srgbClr>
            </a:solidFill>
            <a:prstDash val="solid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56" name="path"/>
          <p:cNvSpPr/>
          <p:nvPr/>
        </p:nvSpPr>
        <p:spPr>
          <a:xfrm>
            <a:off x="6141084" y="3211321"/>
            <a:ext cx="2873629" cy="1269"/>
          </a:xfrm>
          <a:custGeom>
            <a:avLst/>
            <a:gdLst/>
            <a:ahLst/>
            <a:cxnLst/>
            <a:rect l="0" t="0" r="0" b="0"/>
            <a:pathLst>
              <a:path w="4525" h="1">
                <a:moveTo>
                  <a:pt x="4525" y="1"/>
                </a:moveTo>
                <a:lnTo>
                  <a:pt x="0" y="1"/>
                </a:lnTo>
              </a:path>
            </a:pathLst>
          </a:custGeom>
          <a:noFill/>
          <a:ln w="1270" cap="flat">
            <a:miter lim="1000000"/>
            <a:solidFill>
              <a:srgbClr val="000000">
                <a:alpha val="100000"/>
              </a:srgbClr>
            </a:solidFill>
            <a:prstDash val="solid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57" name="path"/>
          <p:cNvSpPr/>
          <p:nvPr/>
        </p:nvSpPr>
        <p:spPr>
          <a:xfrm>
            <a:off x="2576195" y="2941955"/>
            <a:ext cx="969771" cy="1269"/>
          </a:xfrm>
          <a:custGeom>
            <a:avLst/>
            <a:gdLst/>
            <a:ahLst/>
            <a:cxnLst/>
            <a:rect l="0" t="0" r="0" b="0"/>
            <a:pathLst>
              <a:path w="1527" h="1">
                <a:moveTo>
                  <a:pt x="1527" y="0"/>
                </a:moveTo>
                <a:lnTo>
                  <a:pt x="0" y="0"/>
                </a:lnTo>
              </a:path>
            </a:pathLst>
          </a:custGeom>
          <a:noFill/>
          <a:ln w="1270" cap="flat">
            <a:miter lim="1000000"/>
            <a:solidFill>
              <a:srgbClr val="000000">
                <a:alpha val="100000"/>
              </a:srgbClr>
            </a:solidFill>
            <a:prstDash val="solid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aphicFrame>
        <p:nvGraphicFramePr>
          <p:cNvPr id="58" name="table 58"/>
          <p:cNvGraphicFramePr>
            <a:graphicFrameLocks noGrp="1"/>
          </p:cNvGraphicFramePr>
          <p:nvPr/>
        </p:nvGraphicFramePr>
        <p:xfrm>
          <a:off x="2576195" y="2673731"/>
          <a:ext cx="9312909" cy="3277235"/>
        </p:xfrm>
        <a:graphic>
          <a:graphicData uri="http://schemas.openxmlformats.org/drawingml/2006/table">
            <a:tbl>
              <a:tblPr/>
              <a:tblGrid>
                <a:gridCol w="323214"/>
                <a:gridCol w="323215"/>
                <a:gridCol w="323214"/>
                <a:gridCol w="1877060"/>
                <a:gridCol w="718184"/>
                <a:gridCol w="718184"/>
                <a:gridCol w="718184"/>
                <a:gridCol w="718819"/>
                <a:gridCol w="718184"/>
                <a:gridCol w="718184"/>
                <a:gridCol w="718184"/>
                <a:gridCol w="718184"/>
                <a:gridCol w="720090"/>
              </a:tblGrid>
              <a:tr h="269875"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73567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科目编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码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rtl="0" eaLnBrk="0">
                        <a:lnSpc>
                          <a:spcPct val="148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48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727211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科目名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称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621425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资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   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金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   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来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 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源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240"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7811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10172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12023" algn="l" rtl="0" eaLnBrk="0">
                        <a:lnSpc>
                          <a:spcPct val="100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款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12453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255964" algn="l" rtl="0" eaLnBrk="0">
                        <a:lnSpc>
                          <a:spcPct val="100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合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1225990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财政拨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款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7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8386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259988" indent="-219288" algn="l" rtl="0" eaLnBrk="0">
                        <a:lnSpc>
                          <a:spcPct val="95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财政专户管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理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资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金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49080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单位资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金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72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202321" indent="-160682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使用非财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政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拨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款结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余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7811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49158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上年结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转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784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258998" algn="l" rtl="0" eaLnBrk="0">
                        <a:lnSpc>
                          <a:spcPct val="100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小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41687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一般公共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预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算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10016" indent="-269063" algn="l" rtl="0" eaLnBrk="0">
                        <a:lnSpc>
                          <a:spcPct val="94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政府性基金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预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算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55661" indent="-204965" algn="l" rtl="0" eaLnBrk="0">
                        <a:lnSpc>
                          <a:spcPct val="94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国有资本经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营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预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算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0157" algn="l" rtl="0" eaLnBrk="0">
                        <a:lnSpc>
                          <a:spcPct val="100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合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66377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8,165.0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68355" algn="l" rtl="0" eaLnBrk="0">
                        <a:lnSpc>
                          <a:spcPct val="8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68736" algn="l" rtl="0" eaLnBrk="0">
                        <a:lnSpc>
                          <a:spcPct val="8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68737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5,165.0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330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86264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30588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卫生健康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68101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5,165.0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68737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5,165.0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86264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2884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140761" algn="l" rtl="0" eaLnBrk="0">
                        <a:lnSpc>
                          <a:spcPct val="100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公立医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院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68101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5,165.0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68737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5,165.0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33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86264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33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12884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33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12884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44688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传染病医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院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68101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5,165.0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68737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5,165.0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86264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9296" algn="l" rtl="0" eaLnBrk="0">
                        <a:lnSpc>
                          <a:spcPct val="100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其他支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68101" algn="l" rtl="0" eaLnBrk="0">
                        <a:lnSpc>
                          <a:spcPct val="8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68355" algn="l" rtl="0" eaLnBrk="0">
                        <a:lnSpc>
                          <a:spcPct val="8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68736" algn="l" rtl="0" eaLnBrk="0">
                        <a:lnSpc>
                          <a:spcPct val="8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86264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2884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30157" indent="106834" algn="l" rtl="0" eaLnBrk="0">
                        <a:lnSpc>
                          <a:spcPct val="94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其他政府性基金及对应专项债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务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收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</a:t>
                      </a: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入安排的支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68101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68355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68736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86264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2884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2884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28865" indent="215822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其他地方自行试点项目收益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专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项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</a:t>
                      </a: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债券收入安排的支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68101" algn="l" rtl="0" eaLnBrk="0">
                        <a:lnSpc>
                          <a:spcPct val="8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68355" algn="l" rtl="0" eaLnBrk="0">
                        <a:lnSpc>
                          <a:spcPct val="8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68736" algn="l" rtl="0" eaLnBrk="0">
                        <a:lnSpc>
                          <a:spcPct val="8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9" name="textbox 59"/>
          <p:cNvSpPr/>
          <p:nvPr/>
        </p:nvSpPr>
        <p:spPr>
          <a:xfrm>
            <a:off x="6256351" y="1990128"/>
            <a:ext cx="5619115" cy="65024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1510"/>
              </a:lnSpc>
              <a:tabLst/>
            </a:pPr>
            <a:endParaRPr lang="Arial" altLang="Arial" sz="100" dirty="0"/>
          </a:p>
          <a:p>
            <a:pPr algn="r" rtl="0" eaLnBrk="0">
              <a:lnSpc>
                <a:spcPct val="99000"/>
              </a:lnSpc>
              <a:tabLst/>
            </a:pPr>
            <a:r>
              <a:rPr sz="900" spc="2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公开表1</a:t>
            </a:r>
            <a:r>
              <a:rPr sz="900" spc="1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2</a:t>
            </a:r>
            <a:endParaRPr lang="SimSun" altLang="SimSun" sz="900" dirty="0"/>
          </a:p>
          <a:p>
            <a:pPr marL="12700" algn="l" rtl="0" eaLnBrk="0">
              <a:lnSpc>
                <a:spcPts val="1937"/>
              </a:lnSpc>
              <a:spcBef>
                <a:spcPts val="708"/>
              </a:spcBef>
              <a:tabLst/>
            </a:pPr>
            <a:r>
              <a:rPr sz="1600" spc="10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政府采购预算情况</a:t>
            </a:r>
            <a:r>
              <a:rPr sz="1600" spc="2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表</a:t>
            </a:r>
            <a:endParaRPr lang="SimHei" altLang="SimHei" sz="1600" dirty="0"/>
          </a:p>
          <a:p>
            <a:pPr algn="r" rtl="0" eaLnBrk="0">
              <a:lnSpc>
                <a:spcPct val="98000"/>
              </a:lnSpc>
              <a:spcBef>
                <a:spcPts val="144"/>
              </a:spcBef>
              <a:tabLst/>
            </a:pPr>
            <a:r>
              <a:rPr sz="900" spc="4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单位：</a:t>
            </a:r>
            <a:r>
              <a:rPr sz="900" spc="3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万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元</a:t>
            </a:r>
            <a:endParaRPr lang="SimSun" altLang="SimSun" sz="900" dirty="0"/>
          </a:p>
        </p:txBody>
      </p:sp>
      <p:sp>
        <p:nvSpPr>
          <p:cNvPr id="60" name="textbox 60"/>
          <p:cNvSpPr/>
          <p:nvPr/>
        </p:nvSpPr>
        <p:spPr>
          <a:xfrm>
            <a:off x="7373987" y="8650668"/>
            <a:ext cx="403859" cy="13081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4141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6000"/>
              </a:lnSpc>
              <a:tabLst/>
            </a:pP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1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7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xtbox 61"/>
          <p:cNvSpPr/>
          <p:nvPr/>
        </p:nvSpPr>
        <p:spPr>
          <a:xfrm>
            <a:off x="5324627" y="4107967"/>
            <a:ext cx="4487545" cy="3460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93813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95000"/>
              </a:lnSpc>
              <a:tabLst/>
            </a:pPr>
            <a:r>
              <a:rPr sz="2200" spc="-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2023年单位</a:t>
            </a:r>
            <a:r>
              <a:rPr sz="2200" spc="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预算情况和重要事项说明</a:t>
            </a:r>
            <a:endParaRPr lang="SimHei" altLang="SimHei" sz="2200" dirty="0"/>
          </a:p>
        </p:txBody>
      </p:sp>
      <p:sp>
        <p:nvSpPr>
          <p:cNvPr id="62" name="textbox 62"/>
          <p:cNvSpPr/>
          <p:nvPr/>
        </p:nvSpPr>
        <p:spPr>
          <a:xfrm>
            <a:off x="4555972" y="1009167"/>
            <a:ext cx="1132205" cy="34670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8975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96000"/>
              </a:lnSpc>
              <a:tabLst/>
            </a:pPr>
            <a:r>
              <a:rPr sz="2200" spc="-2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第三部</a:t>
            </a:r>
            <a:r>
              <a:rPr sz="2200" spc="-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分</a:t>
            </a:r>
            <a:endParaRPr lang="SimHei" altLang="SimHei" sz="2200" dirty="0"/>
          </a:p>
        </p:txBody>
      </p:sp>
      <p:sp>
        <p:nvSpPr>
          <p:cNvPr id="63" name="textbox 63"/>
          <p:cNvSpPr/>
          <p:nvPr/>
        </p:nvSpPr>
        <p:spPr>
          <a:xfrm>
            <a:off x="7426693" y="10219118"/>
            <a:ext cx="403859" cy="12953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4003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5000"/>
              </a:lnSpc>
              <a:tabLst/>
            </a:pP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1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8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/>
          <p:nvPr/>
        </p:nvSpPr>
        <p:spPr>
          <a:xfrm>
            <a:off x="4742510" y="1011123"/>
            <a:ext cx="3752850" cy="632269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0164"/>
              </a:lnSpc>
              <a:tabLst/>
            </a:pPr>
            <a:endParaRPr lang="Arial" altLang="Arial" sz="100" dirty="0"/>
          </a:p>
          <a:p>
            <a:pPr marL="2549880" algn="l" rtl="0" eaLnBrk="0">
              <a:lnSpc>
                <a:spcPct val="96000"/>
              </a:lnSpc>
              <a:tabLst/>
            </a:pPr>
            <a:r>
              <a:rPr sz="1600" spc="-5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目</a:t>
            </a:r>
            <a:r>
              <a:rPr sz="1600" spc="-5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  </a:t>
            </a:r>
            <a:r>
              <a:rPr sz="1600" spc="-4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录</a:t>
            </a:r>
            <a:endParaRPr lang="SimHei" altLang="SimHei" sz="1600" dirty="0"/>
          </a:p>
          <a:p>
            <a:pPr algn="l" rtl="0" eaLnBrk="0">
              <a:lnSpc>
                <a:spcPct val="134000"/>
              </a:lnSpc>
              <a:tabLst/>
            </a:pPr>
            <a:endParaRPr lang="Arial" altLang="Arial" sz="1000" dirty="0"/>
          </a:p>
          <a:p>
            <a:pPr algn="l" rtl="0" eaLnBrk="0">
              <a:lnSpc>
                <a:spcPct val="134000"/>
              </a:lnSpc>
              <a:tabLst/>
            </a:pPr>
            <a:endParaRPr lang="Arial" altLang="Arial" sz="1000" dirty="0"/>
          </a:p>
          <a:p>
            <a:pPr marL="12700" algn="l" rtl="0" eaLnBrk="0">
              <a:lnSpc>
                <a:spcPct val="95000"/>
              </a:lnSpc>
              <a:spcBef>
                <a:spcPts val="425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第一部分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 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单位概况</a:t>
            </a:r>
            <a:endParaRPr lang="SimHei" altLang="SimHei" sz="1400" dirty="0"/>
          </a:p>
          <a:p>
            <a:pPr marL="371144" algn="l" rtl="0" eaLnBrk="0">
              <a:lnSpc>
                <a:spcPct val="97000"/>
              </a:lnSpc>
              <a:spcBef>
                <a:spcPts val="897"/>
              </a:spcBef>
              <a:tabLst/>
            </a:pPr>
            <a:r>
              <a:rPr sz="1400" spc="-2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一、主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要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职责</a:t>
            </a:r>
            <a:endParaRPr lang="KaiTi" altLang="KaiTi" sz="1400" dirty="0"/>
          </a:p>
          <a:p>
            <a:pPr marL="369011" algn="l" rtl="0" eaLnBrk="0">
              <a:lnSpc>
                <a:spcPct val="98000"/>
              </a:lnSpc>
              <a:spcBef>
                <a:spcPts val="870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二、机构设置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情况</a:t>
            </a:r>
            <a:endParaRPr lang="KaiTi" altLang="KaiTi" sz="1400" dirty="0"/>
          </a:p>
          <a:p>
            <a:pPr marL="12700" algn="l" rtl="0" eaLnBrk="0">
              <a:lnSpc>
                <a:spcPct val="96000"/>
              </a:lnSpc>
              <a:spcBef>
                <a:spcPts val="850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第二部分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 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2023年单位预算表</a:t>
            </a:r>
            <a:endParaRPr lang="SimHei" altLang="SimHei" sz="1400" dirty="0"/>
          </a:p>
          <a:p>
            <a:pPr marL="371144" algn="l" rtl="0" eaLnBrk="0">
              <a:lnSpc>
                <a:spcPct val="98000"/>
              </a:lnSpc>
              <a:spcBef>
                <a:spcPts val="892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一、收支总体情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况表</a:t>
            </a:r>
            <a:endParaRPr lang="KaiTi" altLang="KaiTi" sz="1400" dirty="0"/>
          </a:p>
          <a:p>
            <a:pPr marL="369011" algn="l" rtl="0" eaLnBrk="0">
              <a:lnSpc>
                <a:spcPct val="98000"/>
              </a:lnSpc>
              <a:spcBef>
                <a:spcPts val="854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二、收入总体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情况表</a:t>
            </a:r>
            <a:endParaRPr lang="KaiTi" altLang="KaiTi" sz="1400" dirty="0"/>
          </a:p>
          <a:p>
            <a:pPr marL="365455" algn="l" rtl="0" eaLnBrk="0">
              <a:lnSpc>
                <a:spcPct val="98000"/>
              </a:lnSpc>
              <a:spcBef>
                <a:spcPts val="854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三、支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出总体情况表</a:t>
            </a:r>
            <a:endParaRPr lang="KaiTi" altLang="KaiTi" sz="1400" dirty="0"/>
          </a:p>
          <a:p>
            <a:pPr marL="376656" algn="l" rtl="0" eaLnBrk="0">
              <a:lnSpc>
                <a:spcPct val="98000"/>
              </a:lnSpc>
              <a:spcBef>
                <a:spcPts val="854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四、财政拨款收支总体情况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表</a:t>
            </a:r>
            <a:endParaRPr lang="KaiTi" altLang="KaiTi" sz="1400" dirty="0"/>
          </a:p>
          <a:p>
            <a:pPr marL="369722" algn="l" rtl="0" eaLnBrk="0">
              <a:lnSpc>
                <a:spcPct val="98000"/>
              </a:lnSpc>
              <a:spcBef>
                <a:spcPts val="854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五、一般公共预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算支出情况表</a:t>
            </a:r>
            <a:endParaRPr lang="KaiTi" altLang="KaiTi" sz="1400" dirty="0"/>
          </a:p>
          <a:p>
            <a:pPr marL="373100" algn="l" rtl="0" eaLnBrk="0">
              <a:lnSpc>
                <a:spcPct val="97000"/>
              </a:lnSpc>
              <a:spcBef>
                <a:spcPts val="860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六、一般公共预算基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本支出情况表</a:t>
            </a:r>
            <a:endParaRPr lang="KaiTi" altLang="KaiTi" sz="1400" dirty="0"/>
          </a:p>
          <a:p>
            <a:pPr marL="371855" algn="l" rtl="0" eaLnBrk="0">
              <a:lnSpc>
                <a:spcPct val="97000"/>
              </a:lnSpc>
              <a:spcBef>
                <a:spcPts val="871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七、一般公共预算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“三公”经费支出情况表</a:t>
            </a:r>
            <a:endParaRPr lang="KaiTi" altLang="KaiTi" sz="1400" dirty="0"/>
          </a:p>
          <a:p>
            <a:pPr marL="370433" algn="l" rtl="0" eaLnBrk="0">
              <a:lnSpc>
                <a:spcPct val="98000"/>
              </a:lnSpc>
              <a:spcBef>
                <a:spcPts val="865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八、政府性基金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预算支出情况表</a:t>
            </a:r>
            <a:endParaRPr lang="KaiTi" altLang="KaiTi" sz="1400" dirty="0"/>
          </a:p>
          <a:p>
            <a:pPr marL="369722" algn="l" rtl="0" eaLnBrk="0">
              <a:lnSpc>
                <a:spcPct val="97000"/>
              </a:lnSpc>
              <a:spcBef>
                <a:spcPts val="860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九、国有资本经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营预算支出情况表</a:t>
            </a:r>
            <a:endParaRPr lang="KaiTi" altLang="KaiTi" sz="1400" dirty="0"/>
          </a:p>
          <a:p>
            <a:pPr marL="373100" algn="l" rtl="0" eaLnBrk="0">
              <a:lnSpc>
                <a:spcPct val="132000"/>
              </a:lnSpc>
              <a:spcBef>
                <a:spcPts val="859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十、基本支出预算情况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表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             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十一、项目支出预算情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况表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             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十二、政府采购预算情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况表</a:t>
            </a:r>
            <a:endParaRPr lang="KaiTi" altLang="KaiTi" sz="1400" dirty="0"/>
          </a:p>
          <a:p>
            <a:pPr marL="12700" algn="l" rtl="0" eaLnBrk="0">
              <a:lnSpc>
                <a:spcPct val="147000"/>
              </a:lnSpc>
              <a:spcBef>
                <a:spcPts val="23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第三部分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2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023年单位预算情况和重要事项说明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第四部分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 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名词解释</a:t>
            </a:r>
            <a:endParaRPr lang="SimHei" altLang="SimHei" sz="1400" dirty="0"/>
          </a:p>
        </p:txBody>
      </p:sp>
      <p:sp>
        <p:nvSpPr>
          <p:cNvPr id="3" name="textbox 3"/>
          <p:cNvSpPr/>
          <p:nvPr/>
        </p:nvSpPr>
        <p:spPr>
          <a:xfrm>
            <a:off x="7426693" y="10219118"/>
            <a:ext cx="351154" cy="13081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4141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6000"/>
              </a:lnSpc>
              <a:tabLst/>
            </a:pP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1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6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4896866" y="3319271"/>
            <a:ext cx="5334000" cy="3556000"/>
          </a:xfrm>
          <a:prstGeom prst="rect">
            <a:avLst/>
          </a:prstGeom>
        </p:spPr>
      </p:pic>
      <p:sp>
        <p:nvSpPr>
          <p:cNvPr id="65" name="textbox 65"/>
          <p:cNvSpPr/>
          <p:nvPr/>
        </p:nvSpPr>
        <p:spPr>
          <a:xfrm>
            <a:off x="4552010" y="1198042"/>
            <a:ext cx="5975350" cy="200787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90006"/>
              </a:lnSpc>
              <a:tabLst/>
            </a:pPr>
            <a:endParaRPr lang="Arial" altLang="Arial" sz="100" dirty="0"/>
          </a:p>
          <a:p>
            <a:pPr marL="371144" algn="l" rtl="0" eaLnBrk="0">
              <a:lnSpc>
                <a:spcPct val="95000"/>
              </a:lnSpc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一、预算收支增减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变化情况说明</a:t>
            </a:r>
            <a:endParaRPr lang="SimHei" altLang="SimHei" sz="1400" dirty="0"/>
          </a:p>
          <a:p>
            <a:pPr marL="373100" algn="l" rtl="0" eaLnBrk="0">
              <a:lnSpc>
                <a:spcPct val="85000"/>
              </a:lnSpc>
              <a:spcBef>
                <a:spcPts val="1200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按照综合预算的原则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，济宁市公共卫生医疗中心单位所有收入和支出均</a:t>
            </a:r>
            <a:endParaRPr lang="FangSong" altLang="FangSong" sz="1400" dirty="0"/>
          </a:p>
          <a:p>
            <a:pPr marL="19634" algn="l" rtl="0" eaLnBrk="0">
              <a:lnSpc>
                <a:spcPts val="2800"/>
              </a:lnSpc>
              <a:tabLst/>
            </a:pPr>
            <a:r>
              <a:rPr sz="1400" spc="-3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纳入部门预算管理,部门本级和所属单位的收入和支出均包含在部门预算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中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。</a:t>
            </a:r>
            <a:endParaRPr lang="FangSong" altLang="FangSong" sz="1400" dirty="0"/>
          </a:p>
          <a:p>
            <a:pPr marL="12700" indent="386181" algn="l" rtl="0" eaLnBrk="0">
              <a:lnSpc>
                <a:spcPct val="167000"/>
              </a:lnSpc>
              <a:spcBef>
                <a:spcPts val="161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(一)收入预算：济宁市公共卫生医疗中心单位2023年收入预算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       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80,885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.39万元，其中：一般公共预算6,744.95万元，占8.34％；政府性基金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预算52,000.00万元，占6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4.29％；事业收入22,140.44万元，占27.37％。</a:t>
            </a:r>
            <a:endParaRPr lang="FangSong" altLang="FangSong" sz="1400" dirty="0"/>
          </a:p>
        </p:txBody>
      </p:sp>
      <p:sp>
        <p:nvSpPr>
          <p:cNvPr id="66" name="textbox 66"/>
          <p:cNvSpPr/>
          <p:nvPr/>
        </p:nvSpPr>
        <p:spPr>
          <a:xfrm>
            <a:off x="4552010" y="7065442"/>
            <a:ext cx="5441950" cy="9429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6954"/>
              </a:lnSpc>
              <a:tabLst/>
            </a:pPr>
            <a:endParaRPr lang="Arial" altLang="Arial" sz="100" dirty="0"/>
          </a:p>
          <a:p>
            <a:pPr marL="398881" algn="l" rtl="0" eaLnBrk="0">
              <a:lnSpc>
                <a:spcPct val="85000"/>
              </a:lnSpc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(二)支出预算：济宁市公共卫生医疗中心单位2023年支出预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算</a:t>
            </a:r>
            <a:endParaRPr lang="FangSong" altLang="FangSong" sz="1400" dirty="0"/>
          </a:p>
          <a:p>
            <a:pPr marL="16255" indent="-3555" algn="l" rtl="0" eaLnBrk="0">
              <a:lnSpc>
                <a:spcPct val="172000"/>
              </a:lnSpc>
              <a:spcBef>
                <a:spcPts val="10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80,885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.39万元，其中：基本支出6,696.89万元，占8.28％；项目支出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74,188.50万元，占91.72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％。</a:t>
            </a:r>
            <a:endParaRPr lang="FangSong" altLang="FangSong" sz="1400" dirty="0"/>
          </a:p>
        </p:txBody>
      </p:sp>
      <p:sp>
        <p:nvSpPr>
          <p:cNvPr id="67" name="textbox 67"/>
          <p:cNvSpPr/>
          <p:nvPr/>
        </p:nvSpPr>
        <p:spPr>
          <a:xfrm>
            <a:off x="7426693" y="10219118"/>
            <a:ext cx="403859" cy="12953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677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5000"/>
              </a:lnSpc>
              <a:tabLst/>
            </a:pP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1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9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box 68"/>
          <p:cNvSpPr/>
          <p:nvPr/>
        </p:nvSpPr>
        <p:spPr>
          <a:xfrm>
            <a:off x="4550587" y="4931842"/>
            <a:ext cx="5948045" cy="450342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6954"/>
              </a:lnSpc>
              <a:tabLst/>
            </a:pPr>
            <a:endParaRPr lang="Arial" altLang="Arial" sz="100" dirty="0"/>
          </a:p>
          <a:p>
            <a:pPr marL="400304" algn="l" rtl="0" eaLnBrk="0">
              <a:lnSpc>
                <a:spcPct val="85000"/>
              </a:lnSpc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(三)增减变化情况：2023年收支预算80,885.39万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元，比上年增加</a:t>
            </a:r>
            <a:endParaRPr lang="FangSong" altLang="FangSong" sz="1400" dirty="0"/>
          </a:p>
          <a:p>
            <a:pPr marL="12700" algn="l" rtl="0" eaLnBrk="0">
              <a:lnSpc>
                <a:spcPts val="2800"/>
              </a:lnSpc>
              <a:tabLst/>
            </a:pPr>
            <a:r>
              <a:rPr sz="1400" spc="-4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49,011.67万元，增长153.77％，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其中：</a:t>
            </a:r>
            <a:endParaRPr lang="FangSong" altLang="FangSong" sz="1400" dirty="0"/>
          </a:p>
          <a:p>
            <a:pPr marL="16967" indent="365201" algn="l" rtl="0" eaLnBrk="0">
              <a:lnSpc>
                <a:spcPct val="167000"/>
              </a:lnSpc>
              <a:spcBef>
                <a:spcPts val="168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1.收入预算80,885.39万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元，比上年增加49,011.67万元，增长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      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153.77％，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其中一般公共预算收入6,744.95万元，比上年增加3,713.58万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元，增长122.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51％、政府性基金52,000.00万元，比上年增加39,000.00万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元，增长300.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00％、国有资本经营预算收入0.00万元，比上年增加0.00万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元，增长0.00％、财政专户管理资金收入0.00万元，比上年增加0.00万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元，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增长0.00％、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事业收入22,140.44万元，比上年增加6,298.09万元，增长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  </a:t>
            </a:r>
            <a:r>
              <a:rPr sz="1400" spc="-2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39.75％、事业单位经营收入0.00万元，比上年增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加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0.00万元，增长0.00％、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上级补助收入0.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00万元，比上年增加0.00万元，增长0.00％、附属单位上缴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收入0.00万元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，比上年增加0.00万元，增长0.00％、其他收入0.00万元，比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上年增加0.00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万元，增长0.00％、使用非财政拨款结余0.00万元，比上年增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加0.00万元，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增长0.00％、上年结转0.00万元，比上年增加0.00万元，增长</a:t>
            </a:r>
            <a:endParaRPr lang="FangSong" altLang="FangSong" sz="1400" dirty="0"/>
          </a:p>
        </p:txBody>
      </p:sp>
      <p:pic>
        <p:nvPicPr>
          <p:cNvPr id="69" name="picture 6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4896866" y="1185671"/>
            <a:ext cx="5334000" cy="3556000"/>
          </a:xfrm>
          <a:prstGeom prst="rect">
            <a:avLst/>
          </a:prstGeom>
        </p:spPr>
      </p:pic>
      <p:sp>
        <p:nvSpPr>
          <p:cNvPr id="70" name="textbox 70"/>
          <p:cNvSpPr/>
          <p:nvPr/>
        </p:nvSpPr>
        <p:spPr>
          <a:xfrm>
            <a:off x="7426693" y="10219575"/>
            <a:ext cx="403859" cy="12890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0677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5000"/>
              </a:lnSpc>
              <a:tabLst/>
            </a:pP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2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0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box 71"/>
          <p:cNvSpPr/>
          <p:nvPr/>
        </p:nvSpPr>
        <p:spPr>
          <a:xfrm>
            <a:off x="4552721" y="1198042"/>
            <a:ext cx="5885179" cy="805116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341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ts val="1734"/>
              </a:lnSpc>
              <a:tabLst/>
            </a:pPr>
            <a:r>
              <a:rPr sz="1300" spc="-4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0.00％。</a:t>
            </a:r>
            <a:endParaRPr lang="FangSong" altLang="FangSong" sz="1300" dirty="0"/>
          </a:p>
          <a:p>
            <a:pPr marL="369011" algn="l" rtl="0" eaLnBrk="0">
              <a:lnSpc>
                <a:spcPct val="85000"/>
              </a:lnSpc>
              <a:spcBef>
                <a:spcPts val="1070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2.支出预算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80,885.39万元，比上年增加49,011.67万元，增长</a:t>
            </a:r>
            <a:endParaRPr lang="FangSong" altLang="FangSong" sz="1400" dirty="0"/>
          </a:p>
          <a:p>
            <a:pPr marL="16789" indent="7645" algn="l" rtl="0" eaLnBrk="0">
              <a:lnSpc>
                <a:spcPct val="168000"/>
              </a:lnSpc>
              <a:spcBef>
                <a:spcPts val="50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153.77％，其中基本支出6,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696.89万元，比上年增加1,081.55万元，增长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19.26％；项目支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出74,188.50万元，比上年增加47,930.12万元，增长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   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182.53％；上缴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上级支出0.00万元，比上年增加0.00万元，增长0.00％；对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附属单位补助支出0.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00万元，比上年增加0.00万元，增长0.00％；事业单位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经营支出0.00万元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，比上年增加0.00万元，增长0.00％；结转下年0.00万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元，比上年增加0.00万元，增长0.00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％。</a:t>
            </a:r>
            <a:endParaRPr lang="FangSong" altLang="FangSong" sz="1400" dirty="0"/>
          </a:p>
          <a:p>
            <a:pPr marL="370433" algn="l" rtl="0" eaLnBrk="0">
              <a:lnSpc>
                <a:spcPct val="85000"/>
              </a:lnSpc>
              <a:spcBef>
                <a:spcPts val="1189"/>
              </a:spcBef>
              <a:tabLst/>
            </a:pPr>
            <a:r>
              <a:rPr sz="1400" spc="5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3.收支预算增加(减少)的主要原因，一是本年新院区投</a:t>
            </a:r>
            <a:r>
              <a:rPr sz="1400" spc="2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入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使用；二是</a:t>
            </a:r>
            <a:endParaRPr lang="FangSong" altLang="FangSong" sz="1400" dirty="0"/>
          </a:p>
          <a:p>
            <a:pPr marL="16789" algn="l" rtl="0" eaLnBrk="0">
              <a:lnSpc>
                <a:spcPts val="2800"/>
              </a:lnSpc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建设济宁市公共卫生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医疗中心改扩建项目</a:t>
            </a:r>
            <a:endParaRPr lang="FangSong" altLang="FangSong" sz="1400" dirty="0"/>
          </a:p>
          <a:p>
            <a:pPr marL="370433" algn="l" rtl="0" eaLnBrk="0">
              <a:lnSpc>
                <a:spcPct val="96000"/>
              </a:lnSpc>
              <a:spcBef>
                <a:spcPts val="1370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二、“三公”经费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支出情况</a:t>
            </a:r>
            <a:endParaRPr lang="SimHei" altLang="SimHei" sz="1400" dirty="0"/>
          </a:p>
          <a:p>
            <a:pPr marL="373812" algn="l" rtl="0" eaLnBrk="0">
              <a:lnSpc>
                <a:spcPct val="85000"/>
              </a:lnSpc>
              <a:spcBef>
                <a:spcPts val="1190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济宁市公共卫生医疗中心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单位2022年、2023年均未使用一般公共预算拨</a:t>
            </a:r>
            <a:endParaRPr lang="FangSong" altLang="FangSong" sz="1400" dirty="0"/>
          </a:p>
          <a:p>
            <a:pPr marL="16255" algn="l" rtl="0" eaLnBrk="0">
              <a:lnSpc>
                <a:spcPts val="2800"/>
              </a:lnSpc>
              <a:tabLst/>
            </a:pPr>
            <a:r>
              <a:rPr sz="1400" spc="-7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款安排‘三公’经费支出”</a:t>
            </a:r>
            <a:r>
              <a:rPr sz="1400" spc="-6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。</a:t>
            </a:r>
            <a:endParaRPr lang="FangSong" altLang="FangSong" sz="1400" dirty="0"/>
          </a:p>
          <a:p>
            <a:pPr marL="371144" algn="l" rtl="0" eaLnBrk="0">
              <a:lnSpc>
                <a:spcPct val="96000"/>
              </a:lnSpc>
              <a:spcBef>
                <a:spcPts val="1364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三、机关运行经费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情况</a:t>
            </a:r>
            <a:endParaRPr lang="SimHei" altLang="SimHei" sz="1400" dirty="0"/>
          </a:p>
          <a:p>
            <a:pPr marL="372389" algn="l" rtl="0" eaLnBrk="0">
              <a:lnSpc>
                <a:spcPct val="85000"/>
              </a:lnSpc>
              <a:spcBef>
                <a:spcPts val="1195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机关运行经费是指用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于维持行政及参照公务员法管理单位机关运行的经</a:t>
            </a:r>
            <a:endParaRPr lang="FangSong" altLang="FangSong" sz="1400" dirty="0"/>
          </a:p>
          <a:p>
            <a:pPr marL="22479" algn="l" rtl="0" eaLnBrk="0">
              <a:lnSpc>
                <a:spcPts val="2800"/>
              </a:lnSpc>
              <a:tabLst/>
            </a:pPr>
            <a:r>
              <a:rPr sz="1400" spc="-4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费，济宁市公共卫生医疗中心单位为事业单位，无机关</a:t>
            </a:r>
            <a:r>
              <a:rPr sz="1400" spc="-3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运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行经费。</a:t>
            </a:r>
            <a:endParaRPr lang="FangSong" altLang="FangSong" sz="1400" dirty="0"/>
          </a:p>
          <a:p>
            <a:pPr marL="378079" algn="l" rtl="0" eaLnBrk="0">
              <a:lnSpc>
                <a:spcPct val="96000"/>
              </a:lnSpc>
              <a:spcBef>
                <a:spcPts val="1375"/>
              </a:spcBef>
              <a:tabLst/>
            </a:pPr>
            <a:r>
              <a:rPr sz="1400" spc="-2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四、政府采购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情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况</a:t>
            </a:r>
            <a:endParaRPr lang="SimHei" altLang="SimHei" sz="1400" dirty="0"/>
          </a:p>
          <a:p>
            <a:pPr marL="369011" algn="l" rtl="0" eaLnBrk="0">
              <a:lnSpc>
                <a:spcPct val="85000"/>
              </a:lnSpc>
              <a:spcBef>
                <a:spcPts val="1184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2023年政府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采购预算8,165.00万元，其中：政府采购货物预算5484万</a:t>
            </a:r>
            <a:endParaRPr lang="FangSong" altLang="FangSong" sz="1400" dirty="0"/>
          </a:p>
          <a:p>
            <a:pPr marL="19634" algn="l" rtl="0" eaLnBrk="0">
              <a:lnSpc>
                <a:spcPts val="2800"/>
              </a:lnSpc>
              <a:tabLst/>
            </a:pPr>
            <a:r>
              <a:rPr sz="1400" spc="-4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元，政府采购工程预算1700万元，政府采购服务预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算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981万元。</a:t>
            </a:r>
            <a:endParaRPr lang="FangSong" altLang="FangSong" sz="1400" dirty="0"/>
          </a:p>
          <a:p>
            <a:pPr marL="372389" algn="l" rtl="0" eaLnBrk="0">
              <a:lnSpc>
                <a:spcPct val="96000"/>
              </a:lnSpc>
              <a:spcBef>
                <a:spcPts val="1364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五、国有资产占有使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用情况</a:t>
            </a:r>
            <a:endParaRPr lang="SimHei" altLang="SimHei" sz="1400" dirty="0"/>
          </a:p>
          <a:p>
            <a:pPr marL="372389" algn="l" rtl="0" eaLnBrk="0">
              <a:lnSpc>
                <a:spcPct val="85000"/>
              </a:lnSpc>
              <a:spcBef>
                <a:spcPts val="1195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截至2022年12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月31日，济宁市公共卫生医疗中心单位所属各预算单位共</a:t>
            </a:r>
            <a:endParaRPr lang="FangSong" altLang="FangSong" sz="1400" dirty="0"/>
          </a:p>
          <a:p>
            <a:pPr marL="16789" indent="-1956" algn="l" rtl="0" eaLnBrk="0">
              <a:lnSpc>
                <a:spcPct val="171000"/>
              </a:lnSpc>
              <a:spcBef>
                <a:spcPts val="16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有车辆22辆，其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中，实物保障用车……辆、机要通信用车……辆、应急保障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用车……辆、行政执法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用车……辆，执法执勤用车……辆，特种专业技术用</a:t>
            </a:r>
            <a:endParaRPr lang="FangSong" altLang="FangSong" sz="1400" dirty="0"/>
          </a:p>
        </p:txBody>
      </p:sp>
      <p:sp>
        <p:nvSpPr>
          <p:cNvPr id="72" name="textbox 72"/>
          <p:cNvSpPr/>
          <p:nvPr/>
        </p:nvSpPr>
        <p:spPr>
          <a:xfrm>
            <a:off x="7426693" y="10219118"/>
            <a:ext cx="403859" cy="13081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4141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6000"/>
              </a:lnSpc>
              <a:tabLst/>
            </a:pP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2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1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box 73"/>
          <p:cNvSpPr/>
          <p:nvPr/>
        </p:nvSpPr>
        <p:spPr>
          <a:xfrm>
            <a:off x="4556811" y="1198042"/>
            <a:ext cx="5970270" cy="521207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6956"/>
              </a:lnSpc>
              <a:tabLst/>
            </a:pPr>
            <a:endParaRPr lang="Arial" altLang="Arial" sz="100" dirty="0"/>
          </a:p>
          <a:p>
            <a:pPr marL="16967" algn="l" rtl="0" eaLnBrk="0">
              <a:lnSpc>
                <a:spcPct val="85000"/>
              </a:lnSpc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车19辆，离退休干部用车…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…辆，事业单位业务用车3辆，其他按照规定配备</a:t>
            </a:r>
            <a:endParaRPr lang="FangSong" altLang="FangSong" sz="1400" dirty="0"/>
          </a:p>
          <a:p>
            <a:pPr marL="23190" algn="l" rtl="0" eaLnBrk="0">
              <a:lnSpc>
                <a:spcPts val="2800"/>
              </a:lnSpc>
              <a:tabLst/>
            </a:pPr>
            <a:r>
              <a:rPr sz="1400" spc="-4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的公务用车……辆。其他按照规定配备的公务用车主要是</a:t>
            </a:r>
            <a:r>
              <a:rPr sz="1400" spc="-3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…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…。</a:t>
            </a:r>
            <a:endParaRPr lang="FangSong" altLang="FangSong" sz="1400" dirty="0"/>
          </a:p>
          <a:p>
            <a:pPr marL="12700" indent="359155" algn="l" rtl="0" eaLnBrk="0">
              <a:lnSpc>
                <a:spcPct val="168000"/>
              </a:lnSpc>
              <a:spcBef>
                <a:spcPts val="128"/>
              </a:spcBef>
              <a:tabLst/>
            </a:pPr>
            <a:r>
              <a:rPr sz="1400" spc="4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单位价值50万元以上通用设备5台(件、套)，单位价值100万元</a:t>
            </a:r>
            <a:r>
              <a:rPr sz="1400" spc="3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以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上专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9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用设备165台(件、套)</a:t>
            </a:r>
            <a:r>
              <a:rPr sz="1400" spc="4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。</a:t>
            </a:r>
            <a:endParaRPr lang="FangSong" altLang="FangSong" sz="1400" dirty="0"/>
          </a:p>
          <a:p>
            <a:pPr marL="364921" algn="l" rtl="0" eaLnBrk="0">
              <a:lnSpc>
                <a:spcPct val="85000"/>
              </a:lnSpc>
              <a:spcBef>
                <a:spcPts val="1200"/>
              </a:spcBef>
              <a:tabLst/>
            </a:pPr>
            <a:r>
              <a:rPr sz="1400" spc="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2023年部门预算安排购置单位价值50万元以上通用设备5台(件、套)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，</a:t>
            </a:r>
            <a:endParaRPr lang="FangSong" altLang="FangSong" sz="1400" dirty="0"/>
          </a:p>
          <a:p>
            <a:pPr marL="16255" algn="l" rtl="0" eaLnBrk="0">
              <a:lnSpc>
                <a:spcPts val="2800"/>
              </a:lnSpc>
              <a:tabLst/>
            </a:pPr>
            <a:r>
              <a:rPr sz="1400" spc="2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单位价值100万元以上专用设备6台(件</a:t>
            </a:r>
            <a:r>
              <a:rPr sz="1400" spc="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、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套)。</a:t>
            </a:r>
            <a:endParaRPr lang="FangSong" altLang="FangSong" sz="1400" dirty="0"/>
          </a:p>
          <a:p>
            <a:pPr marL="369011" algn="l" rtl="0" eaLnBrk="0">
              <a:lnSpc>
                <a:spcPct val="95000"/>
              </a:lnSpc>
              <a:spcBef>
                <a:spcPts val="1376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六、绩效目标情况说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明</a:t>
            </a:r>
            <a:endParaRPr lang="SimHei" altLang="SimHei" sz="1400" dirty="0"/>
          </a:p>
          <a:p>
            <a:pPr marL="464134" algn="l" rtl="0" eaLnBrk="0">
              <a:lnSpc>
                <a:spcPct val="96000"/>
              </a:lnSpc>
              <a:spcBef>
                <a:spcPts val="1203"/>
              </a:spcBef>
              <a:tabLst/>
            </a:pPr>
            <a:r>
              <a:rPr sz="1400" spc="5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(一)预算绩效管理</a:t>
            </a:r>
            <a:r>
              <a:rPr sz="1400" spc="1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情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况</a:t>
            </a:r>
            <a:endParaRPr lang="KaiTi" altLang="KaiTi" sz="1400" dirty="0"/>
          </a:p>
          <a:p>
            <a:pPr marL="12700" indent="357022" algn="l" rtl="0" eaLnBrk="0">
              <a:lnSpc>
                <a:spcPct val="166000"/>
              </a:lnSpc>
              <a:spcBef>
                <a:spcPts val="64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济宁市公共卫生医疗中心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2023年项目支出全面实施绩效目标管理，涉及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预算项目支出6个，预算资金74,188.50万元，其中财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政拨款55,396.50万元。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拟对济宁市公共卫生医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疗中心建设项目等6个项目开展部门重点绩效评价，涉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及预算资金74188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.5万元，其中财政拨款55396.5万元。根据以前年度绩效评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2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价结果，优化医疗活动支出、新院区建设项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目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等项目支出2023年预算安排，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2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进一步改进管理、完善政策。</a:t>
            </a:r>
            <a:endParaRPr lang="FangSong" altLang="FangSong" sz="1400" dirty="0"/>
          </a:p>
          <a:p>
            <a:pPr algn="l" rtl="0" eaLnBrk="0">
              <a:lnSpc>
                <a:spcPct val="110000"/>
              </a:lnSpc>
              <a:tabLst/>
            </a:pPr>
            <a:endParaRPr lang="Arial" altLang="Arial" sz="900" dirty="0"/>
          </a:p>
          <a:p>
            <a:pPr marL="464134" algn="l" rtl="0" eaLnBrk="0">
              <a:lnSpc>
                <a:spcPct val="97000"/>
              </a:lnSpc>
              <a:spcBef>
                <a:spcPts val="4"/>
              </a:spcBef>
              <a:tabLst/>
            </a:pPr>
            <a:r>
              <a:rPr sz="1400" spc="3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(二)单位预算重点项目的绩效目</a:t>
            </a:r>
            <a:r>
              <a:rPr sz="1400" spc="1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标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KaiTi"/>
                <a:ea typeface="KaiTi"/>
                <a:cs typeface="KaiTi"/>
              </a:rPr>
              <a:t>表</a:t>
            </a:r>
            <a:endParaRPr lang="KaiTi" altLang="KaiTi" sz="1400" dirty="0"/>
          </a:p>
        </p:txBody>
      </p:sp>
      <p:sp>
        <p:nvSpPr>
          <p:cNvPr id="74" name="textbox 74"/>
          <p:cNvSpPr/>
          <p:nvPr/>
        </p:nvSpPr>
        <p:spPr>
          <a:xfrm>
            <a:off x="7426693" y="10219575"/>
            <a:ext cx="403859" cy="1301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1141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6000"/>
              </a:lnSpc>
              <a:tabLst/>
            </a:pP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2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2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" name="table 75"/>
          <p:cNvGraphicFramePr>
            <a:graphicFrameLocks noGrp="1"/>
          </p:cNvGraphicFramePr>
          <p:nvPr/>
        </p:nvGraphicFramePr>
        <p:xfrm>
          <a:off x="4462716" y="1674304"/>
          <a:ext cx="6159500" cy="7270751"/>
        </p:xfrm>
        <a:graphic>
          <a:graphicData uri="http://schemas.openxmlformats.org/drawingml/2006/table">
            <a:tbl>
              <a:tblPr/>
              <a:tblGrid>
                <a:gridCol w="388620"/>
                <a:gridCol w="790575"/>
                <a:gridCol w="1403350"/>
                <a:gridCol w="1819910"/>
                <a:gridCol w="765175"/>
                <a:gridCol w="991869"/>
              </a:tblGrid>
              <a:tr h="313690"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1012350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项目名</a:t>
                      </a:r>
                      <a:r>
                        <a:rPr sz="11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称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1360127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资产购置维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护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100"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900" dirty="0"/>
                    </a:p>
                    <a:p>
                      <a:pPr algn="l" rtl="0" eaLnBrk="0">
                        <a:lnSpc>
                          <a:spcPct val="881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788815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主管部门及代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码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1969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702623" indent="-520348" algn="l" rtl="0" eaLnBrk="0">
                        <a:lnSpc>
                          <a:spcPct val="116000"/>
                        </a:lnSpc>
                        <a:tabLst/>
                      </a:pP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济宁市卫生健康委员</a:t>
                      </a:r>
                      <a:r>
                        <a:rPr sz="11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会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</a:t>
                      </a:r>
                      <a:r>
                        <a:rPr sz="11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5010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lang="Arial" altLang="Arial" sz="900" dirty="0"/>
                    </a:p>
                    <a:p>
                      <a:pPr marL="101038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实施单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位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81000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36721" indent="-75120" algn="l" rtl="0" eaLnBrk="0">
                        <a:lnSpc>
                          <a:spcPct val="11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济宁市公共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卫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生医疗中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心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100"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900" dirty="0"/>
                    </a:p>
                    <a:p>
                      <a:pPr algn="l" rtl="0" eaLnBrk="0">
                        <a:lnSpc>
                          <a:spcPct val="7145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012350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项目类</a:t>
                      </a:r>
                      <a:r>
                        <a:rPr sz="11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别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900" dirty="0"/>
                    </a:p>
                    <a:p>
                      <a:pPr algn="l" rtl="0" eaLnBrk="0">
                        <a:lnSpc>
                          <a:spcPct val="7145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551869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特定目标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lang="Arial" altLang="Arial" sz="900" dirty="0"/>
                    </a:p>
                    <a:p>
                      <a:pPr marL="174391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项目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期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72301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37307" indent="-38189" algn="l" rtl="0" eaLnBrk="0">
                        <a:lnSpc>
                          <a:spcPct val="115000"/>
                        </a:lnSpc>
                        <a:tabLst/>
                      </a:pPr>
                      <a:r>
                        <a:rPr sz="11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2023.01.0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-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11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2023.12.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31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975">
                <a:tc gridSpan="3" rowSpan="3"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012350" algn="l" rtl="0" eaLnBrk="0">
                        <a:lnSpc>
                          <a:spcPct val="88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项目资</a:t>
                      </a:r>
                      <a:r>
                        <a:rPr sz="11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金</a:t>
                      </a:r>
                      <a:endParaRPr lang="SimSun" altLang="SimSun" sz="1100" dirty="0"/>
                    </a:p>
                    <a:p>
                      <a:pPr marL="1087111" algn="l" rtl="0" eaLnBrk="0">
                        <a:lnSpc>
                          <a:spcPts val="1416"/>
                        </a:lnSpc>
                        <a:tabLst/>
                      </a:pPr>
                      <a:r>
                        <a:rPr sz="11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(万元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)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1360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年度预算资金总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额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：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738761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11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400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975">
                <a:tc gridSpan="3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529670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11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其中：财政</a:t>
                      </a: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拨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款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700" dirty="0"/>
                    </a:p>
                    <a:p>
                      <a:pPr algn="l" rtl="0" eaLnBrk="0">
                        <a:lnSpc>
                          <a:spcPct val="671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851388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975">
                <a:tc gridSpan="3"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1029822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其他资</a:t>
                      </a:r>
                      <a:r>
                        <a:rPr sz="11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金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700" dirty="0"/>
                    </a:p>
                    <a:p>
                      <a:pPr algn="l" rtl="0" eaLnBrk="0">
                        <a:lnSpc>
                          <a:spcPct val="671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738761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11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400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975"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16296" algn="l" rtl="0" eaLnBrk="0">
                        <a:lnSpc>
                          <a:spcPct val="9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总</a:t>
                      </a:r>
                      <a:r>
                        <a:rPr sz="11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11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体目</a:t>
                      </a:r>
                      <a:r>
                        <a:rPr sz="11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标</a:t>
                      </a:r>
                      <a:endParaRPr lang="SimSun" altLang="SimSun" sz="1100" dirty="0"/>
                    </a:p>
                  </a:txBody>
                  <a:tcPr marL="0" marR="0" marT="0" marB="0" vert="eaVert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2598551" algn="l" rtl="0" eaLnBrk="0">
                        <a:lnSpc>
                          <a:spcPct val="99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年度目</a:t>
                      </a:r>
                      <a:r>
                        <a:rPr sz="11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标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0575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eaVert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rtl="0" eaLnBrk="0">
                        <a:lnSpc>
                          <a:spcPct val="37912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30662" indent="-585" algn="l" rtl="0" eaLnBrk="0">
                        <a:lnSpc>
                          <a:spcPct val="110000"/>
                        </a:lnSpc>
                        <a:tabLst/>
                      </a:pP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满足医院设备采购需求</a:t>
                      </a: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，资产购建类别不小于3项，资产采购数量不少于100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台，符合医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</a:t>
                      </a: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院发展规划，更好地服务病患</a:t>
                      </a: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。提升员工满意度，病人满意度，打造环境优美</a:t>
                      </a: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、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服务优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</a:t>
                      </a:r>
                      <a:r>
                        <a:rPr sz="11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良、技术精湛、数字化、高水平的医疗中心</a:t>
                      </a:r>
                      <a:r>
                        <a:rPr sz="11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11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，不断提高核心竞争力</a:t>
                      </a:r>
                      <a:r>
                        <a:rPr sz="11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11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，顺应社会发展和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民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</a:t>
                      </a:r>
                      <a:r>
                        <a:rPr sz="11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众期待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。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340">
                <a:tc rowSpan="13"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712738" algn="l" rtl="0" eaLnBrk="0">
                        <a:lnSpc>
                          <a:spcPct val="94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110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绩</a:t>
                      </a:r>
                      <a:r>
                        <a:rPr sz="110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110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效</a:t>
                      </a:r>
                      <a:r>
                        <a:rPr sz="110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110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指</a:t>
                      </a:r>
                      <a:r>
                        <a:rPr sz="110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110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标</a:t>
                      </a:r>
                      <a:endParaRPr lang="SimSun" altLang="SimSun" sz="1100" dirty="0"/>
                    </a:p>
                  </a:txBody>
                  <a:tcPr marL="0" marR="0" marT="0" marB="0" vert="eaVert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113101" algn="l" rtl="0" eaLnBrk="0">
                        <a:lnSpc>
                          <a:spcPts val="1699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一级指</a:t>
                      </a:r>
                      <a:r>
                        <a:rPr sz="11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标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420149" algn="l" rtl="0" eaLnBrk="0">
                        <a:lnSpc>
                          <a:spcPct val="99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二级指</a:t>
                      </a:r>
                      <a:r>
                        <a:rPr sz="11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标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625174" algn="l" rtl="0" eaLnBrk="0">
                        <a:lnSpc>
                          <a:spcPct val="99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三级指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标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665957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指标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值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975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eaVert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21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21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9816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11930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成本指</a:t>
                      </a:r>
                      <a:r>
                        <a:rPr sz="11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标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21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21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9816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418978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经济成</a:t>
                      </a:r>
                      <a:r>
                        <a:rPr sz="11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本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7066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资产购置总成</a:t>
                      </a:r>
                      <a:r>
                        <a:rPr sz="11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本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526613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11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≤4000</a:t>
                      </a:r>
                      <a:r>
                        <a:rPr sz="11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万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元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975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eaVert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33116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设备购置成本控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制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526613" algn="l" rtl="0" eaLnBrk="0">
                        <a:lnSpc>
                          <a:spcPct val="99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11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≤3000</a:t>
                      </a:r>
                      <a:r>
                        <a:rPr sz="11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万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元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975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eaVert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30775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信息化购置成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本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526613" algn="l" rtl="0" eaLnBrk="0">
                        <a:lnSpc>
                          <a:spcPct val="99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11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≤1000</a:t>
                      </a:r>
                      <a:r>
                        <a:rPr sz="11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万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元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975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eaVert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37066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资产采购单位成本</a:t>
                      </a:r>
                      <a:r>
                        <a:rPr sz="11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标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准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552745" algn="l" rtl="0" eaLnBrk="0">
                        <a:lnSpc>
                          <a:spcPct val="99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40万元</a:t>
                      </a: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/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台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975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eaVert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21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21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10760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产出指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标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61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418978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数量指</a:t>
                      </a:r>
                      <a:r>
                        <a:rPr sz="11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标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7066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资产购建类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别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715495" algn="l" rtl="0" eaLnBrk="0">
                        <a:lnSpc>
                          <a:spcPct val="99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11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≥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3项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975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eaVert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37066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资产采购数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量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642191" algn="l" rtl="0" eaLnBrk="0">
                        <a:lnSpc>
                          <a:spcPct val="100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≥100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台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340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eaVert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418393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质量指</a:t>
                      </a:r>
                      <a:r>
                        <a:rPr sz="11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标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37066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资产购建合格</a:t>
                      </a:r>
                      <a:r>
                        <a:rPr sz="11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率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750173" algn="l" rtl="0" eaLnBrk="0">
                        <a:lnSpc>
                          <a:spcPts val="1428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00%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975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eaVert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424684" algn="l" rtl="0" eaLnBrk="0">
                        <a:lnSpc>
                          <a:spcPct val="99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11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时效指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标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7066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资产购建及时</a:t>
                      </a:r>
                      <a:r>
                        <a:rPr sz="11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率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750173" algn="l" rtl="0" eaLnBrk="0">
                        <a:lnSpc>
                          <a:spcPts val="1428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00%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975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eaVert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6632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14271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效益指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标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71150" algn="l" rtl="0" eaLnBrk="0">
                        <a:lnSpc>
                          <a:spcPct val="99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经济效益指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标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7651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医疗收入同比增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长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率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753685" algn="l" rtl="0" eaLnBrk="0">
                        <a:lnSpc>
                          <a:spcPts val="1415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≥5</a:t>
                      </a:r>
                      <a:r>
                        <a:rPr sz="11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%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975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eaVert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271150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社会效益指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标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1360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提升医院疾病救治能</a:t>
                      </a:r>
                      <a:r>
                        <a:rPr sz="11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力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595030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显著提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升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975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eaVert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196004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可持续影响指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标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3116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设备使用</a:t>
                      </a:r>
                      <a:r>
                        <a:rPr sz="11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年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限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715495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11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≥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8年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954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eaVert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6236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满意度指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标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7006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服务对象满意度指</a:t>
                      </a:r>
                      <a:r>
                        <a:rPr sz="11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标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30190" indent="1755" algn="l" rtl="0" eaLnBrk="0">
                        <a:lnSpc>
                          <a:spcPct val="11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11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就医患者对医院设备的满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意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11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度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715495" algn="l" rtl="0" eaLnBrk="0">
                        <a:lnSpc>
                          <a:spcPts val="1415"/>
                        </a:lnSpc>
                        <a:tabLst/>
                      </a:pPr>
                      <a:r>
                        <a:rPr sz="11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≥</a:t>
                      </a:r>
                      <a:r>
                        <a:rPr sz="11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90%</a:t>
                      </a:r>
                      <a:endParaRPr lang="SimSun" altLang="SimSun" sz="1100" dirty="0"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6" name="textbox 76"/>
          <p:cNvSpPr/>
          <p:nvPr/>
        </p:nvSpPr>
        <p:spPr>
          <a:xfrm>
            <a:off x="6327420" y="1064716"/>
            <a:ext cx="2426335" cy="59690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878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96000"/>
              </a:lnSpc>
              <a:tabLst/>
            </a:pPr>
            <a:r>
              <a:rPr sz="1700" spc="2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项目支出绩效目标申报</a:t>
            </a:r>
            <a:r>
              <a:rPr sz="1700" spc="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表</a:t>
            </a:r>
            <a:endParaRPr lang="SimSun" altLang="SimSun" sz="1700" dirty="0"/>
          </a:p>
          <a:p>
            <a:pPr algn="l" rtl="0" eaLnBrk="0">
              <a:lnSpc>
                <a:spcPct val="102000"/>
              </a:lnSpc>
              <a:tabLst/>
            </a:pPr>
            <a:endParaRPr lang="Arial" altLang="Arial" sz="1000" dirty="0"/>
          </a:p>
          <a:p>
            <a:pPr marL="858992" algn="l" rtl="0" eaLnBrk="0">
              <a:lnSpc>
                <a:spcPct val="99000"/>
              </a:lnSpc>
              <a:spcBef>
                <a:spcPts val="6"/>
              </a:spcBef>
              <a:tabLst/>
            </a:pPr>
            <a:r>
              <a:rPr sz="1100" spc="3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(2023年</a:t>
            </a:r>
            <a:r>
              <a:rPr sz="1100" spc="1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度</a:t>
            </a:r>
            <a:r>
              <a:rPr sz="1100" spc="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)</a:t>
            </a:r>
            <a:endParaRPr lang="SimSun" altLang="SimSun" sz="1100" dirty="0"/>
          </a:p>
        </p:txBody>
      </p:sp>
      <p:sp>
        <p:nvSpPr>
          <p:cNvPr id="77" name="textbox 77"/>
          <p:cNvSpPr/>
          <p:nvPr/>
        </p:nvSpPr>
        <p:spPr>
          <a:xfrm>
            <a:off x="7428280" y="10218622"/>
            <a:ext cx="403859" cy="12890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0677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5000"/>
              </a:lnSpc>
              <a:tabLst/>
            </a:pP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2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3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box 78"/>
          <p:cNvSpPr/>
          <p:nvPr/>
        </p:nvSpPr>
        <p:spPr>
          <a:xfrm>
            <a:off x="4555972" y="1009167"/>
            <a:ext cx="1132205" cy="34670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8975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96000"/>
              </a:lnSpc>
              <a:tabLst/>
            </a:pPr>
            <a:r>
              <a:rPr sz="2200" spc="-2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第四部</a:t>
            </a:r>
            <a:r>
              <a:rPr sz="2200" spc="-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分</a:t>
            </a:r>
            <a:endParaRPr lang="SimHei" altLang="SimHei" sz="2200" dirty="0"/>
          </a:p>
        </p:txBody>
      </p:sp>
      <p:sp>
        <p:nvSpPr>
          <p:cNvPr id="79" name="textbox 79"/>
          <p:cNvSpPr/>
          <p:nvPr/>
        </p:nvSpPr>
        <p:spPr>
          <a:xfrm>
            <a:off x="7005497" y="4107967"/>
            <a:ext cx="1130300" cy="34797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6137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96000"/>
              </a:lnSpc>
              <a:tabLst/>
            </a:pPr>
            <a:r>
              <a:rPr sz="2200" spc="-2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名词解释</a:t>
            </a:r>
            <a:endParaRPr lang="SimHei" altLang="SimHei" sz="2200" dirty="0"/>
          </a:p>
        </p:txBody>
      </p:sp>
      <p:sp>
        <p:nvSpPr>
          <p:cNvPr id="80" name="textbox 80"/>
          <p:cNvSpPr/>
          <p:nvPr/>
        </p:nvSpPr>
        <p:spPr>
          <a:xfrm>
            <a:off x="7426693" y="10219575"/>
            <a:ext cx="403859" cy="1301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1141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6000"/>
              </a:lnSpc>
              <a:tabLst/>
            </a:pP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2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4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box 81"/>
          <p:cNvSpPr/>
          <p:nvPr/>
        </p:nvSpPr>
        <p:spPr>
          <a:xfrm>
            <a:off x="4554854" y="1198042"/>
            <a:ext cx="5883275" cy="805053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6956"/>
              </a:lnSpc>
              <a:tabLst/>
            </a:pPr>
            <a:endParaRPr lang="Arial" altLang="Arial" sz="100" dirty="0"/>
          </a:p>
          <a:p>
            <a:pPr marL="373100" algn="l" rtl="0" eaLnBrk="0">
              <a:lnSpc>
                <a:spcPct val="85000"/>
              </a:lnSpc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一、财政拨款收入：指由本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级财政拨款形成的部门收入。按现行管理制</a:t>
            </a:r>
            <a:endParaRPr lang="FangSong" altLang="FangSong" sz="1400" dirty="0"/>
          </a:p>
          <a:p>
            <a:pPr marL="14656" algn="l" rtl="0" eaLnBrk="0">
              <a:lnSpc>
                <a:spcPct val="171000"/>
              </a:lnSpc>
              <a:spcBef>
                <a:spcPts val="32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度，本级部门预算中反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映的财政拨款包括一般公共预算拨款、政府性基金预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2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算拨款和国有资本经营预算拨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款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。</a:t>
            </a:r>
            <a:endParaRPr lang="FangSong" altLang="FangSong" sz="1400" dirty="0"/>
          </a:p>
          <a:p>
            <a:pPr marL="375945" algn="l" rtl="0" eaLnBrk="0">
              <a:lnSpc>
                <a:spcPct val="85000"/>
              </a:lnSpc>
              <a:spcBef>
                <a:spcPts val="1195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二、财政专户管理资金：指缴入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财政专户、实行专项管理的高中以上学</a:t>
            </a:r>
            <a:endParaRPr lang="FangSong" altLang="FangSong" sz="1400" dirty="0"/>
          </a:p>
          <a:p>
            <a:pPr marL="20345" algn="l" rtl="0" eaLnBrk="0">
              <a:lnSpc>
                <a:spcPct val="172000"/>
              </a:lnSpc>
              <a:spcBef>
                <a:spcPts val="15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费、住宿费、高校委托培养费、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函大、电大、夜大及短训班培训费等教育收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9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费</a:t>
            </a:r>
            <a:r>
              <a:rPr sz="1400" spc="-8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。</a:t>
            </a:r>
            <a:endParaRPr lang="FangSong" altLang="FangSong" sz="1400" dirty="0"/>
          </a:p>
          <a:p>
            <a:pPr marL="375234" algn="l" rtl="0" eaLnBrk="0">
              <a:lnSpc>
                <a:spcPct val="85000"/>
              </a:lnSpc>
              <a:spcBef>
                <a:spcPts val="1178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三、事业收入：指事业单位开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展专业业务活动及辅助活动所取得的收</a:t>
            </a:r>
            <a:endParaRPr lang="FangSong" altLang="FangSong" sz="1400" dirty="0"/>
          </a:p>
          <a:p>
            <a:pPr marL="14656" algn="l" rtl="0" eaLnBrk="0">
              <a:lnSpc>
                <a:spcPts val="2800"/>
              </a:lnSpc>
              <a:tabLst/>
            </a:pPr>
            <a:r>
              <a:rPr sz="1400" spc="-6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入，不含纳入财政专户管理的教育</a:t>
            </a:r>
            <a:r>
              <a:rPr sz="1400" spc="-3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收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费。</a:t>
            </a:r>
            <a:endParaRPr lang="FangSong" altLang="FangSong" sz="1400" dirty="0"/>
          </a:p>
          <a:p>
            <a:pPr marL="14656" indent="376580" algn="l" rtl="0" eaLnBrk="0">
              <a:lnSpc>
                <a:spcPct val="168000"/>
              </a:lnSpc>
              <a:spcBef>
                <a:spcPts val="133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四、事业单位经营收入：指事业单位在专业业务活动及其辅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助活动之外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2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开展非独立核算经营活动取得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的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收入。</a:t>
            </a:r>
            <a:endParaRPr lang="FangSong" altLang="FangSong" sz="1400" dirty="0"/>
          </a:p>
          <a:p>
            <a:pPr marL="373100" algn="l" rtl="0" eaLnBrk="0">
              <a:lnSpc>
                <a:spcPct val="85000"/>
              </a:lnSpc>
              <a:spcBef>
                <a:spcPts val="1195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五、其他收入：指除上述“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财政拨款收入”、“事业收入”、“事业单</a:t>
            </a:r>
            <a:endParaRPr lang="FangSong" altLang="FangSong" sz="1400" dirty="0"/>
          </a:p>
          <a:p>
            <a:pPr marL="15367" algn="l" rtl="0" eaLnBrk="0">
              <a:lnSpc>
                <a:spcPts val="2800"/>
              </a:lnSpc>
              <a:tabLst/>
            </a:pPr>
            <a:r>
              <a:rPr sz="1400" spc="-7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位经营收入”等以外的收入。</a:t>
            </a:r>
            <a:endParaRPr lang="FangSong" altLang="FangSong" sz="1400" dirty="0"/>
          </a:p>
          <a:p>
            <a:pPr marL="14656" indent="357022" algn="l" rtl="0" eaLnBrk="0">
              <a:lnSpc>
                <a:spcPct val="171000"/>
              </a:lnSpc>
              <a:spcBef>
                <a:spcPts val="142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六、上级补助收入：指单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位从主管部门和上级单位取得的非财政补助收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7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入。</a:t>
            </a:r>
            <a:endParaRPr lang="FangSong" altLang="FangSong" sz="1400" dirty="0"/>
          </a:p>
          <a:p>
            <a:pPr marL="373812" algn="l" rtl="0" eaLnBrk="0">
              <a:lnSpc>
                <a:spcPct val="85000"/>
              </a:lnSpc>
              <a:spcBef>
                <a:spcPts val="1085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七、附属单位上缴收入：指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本部门所属纳入部门预算编报范围的单位按</a:t>
            </a:r>
            <a:endParaRPr lang="FangSong" altLang="FangSong" sz="1400" dirty="0"/>
          </a:p>
          <a:p>
            <a:pPr marL="12700" algn="l" rtl="0" eaLnBrk="0">
              <a:lnSpc>
                <a:spcPts val="2800"/>
              </a:lnSpc>
              <a:tabLst/>
            </a:pPr>
            <a:r>
              <a:rPr sz="1400" spc="-9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有关规定上缴的收入</a:t>
            </a:r>
            <a:r>
              <a:rPr sz="1400" spc="-6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。</a:t>
            </a:r>
            <a:endParaRPr lang="FangSong" altLang="FangSong" sz="1400" dirty="0"/>
          </a:p>
          <a:p>
            <a:pPr marL="14122" indent="355600" algn="l" rtl="0" eaLnBrk="0">
              <a:lnSpc>
                <a:spcPct val="167000"/>
              </a:lnSpc>
              <a:spcBef>
                <a:spcPts val="156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八、使用非财政拨款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结余：指本部门所属单位在预计用当年的“财政拨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款收入”、“财政专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户管理资金收入”、“事业收入”、“事业单位经营收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入”、“其他收入”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等不足以安排当年支出的情况下，使用以前年度积累结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2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余弥补本年度收支缺口的资金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。</a:t>
            </a:r>
            <a:endParaRPr lang="FangSong" altLang="FangSong" sz="1400" dirty="0"/>
          </a:p>
          <a:p>
            <a:pPr marL="376656" algn="l" rtl="0" eaLnBrk="0">
              <a:lnSpc>
                <a:spcPct val="85000"/>
              </a:lnSpc>
              <a:spcBef>
                <a:spcPts val="1195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九、上年结转：指以前年度尚未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完成、结转到本年仍按原规定用途继续</a:t>
            </a:r>
            <a:endParaRPr lang="FangSong" altLang="FangSong" sz="1400" dirty="0"/>
          </a:p>
          <a:p>
            <a:pPr marL="15367" algn="l" rtl="0" eaLnBrk="0">
              <a:lnSpc>
                <a:spcPts val="2800"/>
              </a:lnSpc>
              <a:tabLst/>
            </a:pPr>
            <a:r>
              <a:rPr sz="1300" spc="-4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使用的资金</a:t>
            </a:r>
            <a:r>
              <a:rPr sz="1300" spc="-3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。</a:t>
            </a:r>
            <a:endParaRPr lang="FangSong" altLang="FangSong" sz="1300" dirty="0"/>
          </a:p>
          <a:p>
            <a:pPr algn="l" rtl="0" eaLnBrk="0">
              <a:lnSpc>
                <a:spcPct val="103000"/>
              </a:lnSpc>
              <a:tabLst/>
            </a:pPr>
            <a:endParaRPr lang="Arial" altLang="Arial" sz="1100" dirty="0"/>
          </a:p>
          <a:p>
            <a:pPr marL="375234" algn="l" rtl="0" eaLnBrk="0">
              <a:lnSpc>
                <a:spcPct val="95000"/>
              </a:lnSpc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十、基本支出：指为保障机构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正常运转、完成日常工作任务而发生的人</a:t>
            </a:r>
            <a:endParaRPr lang="FangSong" altLang="FangSong" sz="1400" dirty="0"/>
          </a:p>
        </p:txBody>
      </p:sp>
      <p:sp>
        <p:nvSpPr>
          <p:cNvPr id="82" name="textbox 82"/>
          <p:cNvSpPr/>
          <p:nvPr/>
        </p:nvSpPr>
        <p:spPr>
          <a:xfrm>
            <a:off x="7426693" y="10219575"/>
            <a:ext cx="403859" cy="12890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0351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5000"/>
              </a:lnSpc>
              <a:tabLst/>
            </a:pP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2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5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83"/>
          <p:cNvSpPr/>
          <p:nvPr/>
        </p:nvSpPr>
        <p:spPr>
          <a:xfrm>
            <a:off x="4556277" y="1198042"/>
            <a:ext cx="5882004" cy="803084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5340"/>
              </a:lnSpc>
              <a:tabLst/>
            </a:pPr>
            <a:endParaRPr lang="Arial" altLang="Arial" sz="100" dirty="0"/>
          </a:p>
          <a:p>
            <a:pPr marL="27279" algn="l" rtl="0" eaLnBrk="0">
              <a:lnSpc>
                <a:spcPct val="96000"/>
              </a:lnSpc>
              <a:tabLst/>
            </a:pPr>
            <a:r>
              <a:rPr sz="1400" spc="-10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员支出和日常公用支出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。</a:t>
            </a:r>
            <a:endParaRPr lang="FangSong" altLang="FangSong" sz="1400" dirty="0"/>
          </a:p>
          <a:p>
            <a:pPr marL="373812" algn="l" rtl="0" eaLnBrk="0">
              <a:lnSpc>
                <a:spcPct val="85000"/>
              </a:lnSpc>
              <a:spcBef>
                <a:spcPts val="1189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十一、项目支出：指在基本支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出之外为完成特定任务和事业发展目标所</a:t>
            </a:r>
            <a:endParaRPr lang="FangSong" altLang="FangSong" sz="1400" dirty="0"/>
          </a:p>
          <a:p>
            <a:pPr marL="18212" algn="l" rtl="0" eaLnBrk="0">
              <a:lnSpc>
                <a:spcPts val="2800"/>
              </a:lnSpc>
              <a:tabLst/>
            </a:pPr>
            <a:r>
              <a:rPr sz="1300" spc="-5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发生的支出</a:t>
            </a:r>
            <a:r>
              <a:rPr sz="13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。</a:t>
            </a:r>
            <a:endParaRPr lang="FangSong" altLang="FangSong" sz="1300" dirty="0"/>
          </a:p>
          <a:p>
            <a:pPr marL="373812" algn="l" rtl="0" eaLnBrk="0">
              <a:lnSpc>
                <a:spcPct val="95000"/>
              </a:lnSpc>
              <a:spcBef>
                <a:spcPts val="1376"/>
              </a:spcBef>
              <a:tabLst/>
            </a:pPr>
            <a:r>
              <a:rPr sz="1400" spc="-5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十二、上缴上级支出：指下级单位上缴上级</a:t>
            </a:r>
            <a:r>
              <a:rPr sz="1400" spc="-3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的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支出。</a:t>
            </a:r>
            <a:endParaRPr lang="FangSong" altLang="FangSong" sz="1400" dirty="0"/>
          </a:p>
          <a:p>
            <a:pPr marL="373812" algn="l" rtl="0" eaLnBrk="0">
              <a:lnSpc>
                <a:spcPct val="85000"/>
              </a:lnSpc>
              <a:spcBef>
                <a:spcPts val="1200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十三、事业单位经营支出：指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事业单位在专业业务活动及其辅助活动之</a:t>
            </a:r>
            <a:endParaRPr lang="FangSong" altLang="FangSong" sz="1400" dirty="0"/>
          </a:p>
          <a:p>
            <a:pPr marL="15367" algn="l" rtl="0" eaLnBrk="0">
              <a:lnSpc>
                <a:spcPts val="2800"/>
              </a:lnSpc>
              <a:tabLst/>
            </a:pPr>
            <a:r>
              <a:rPr sz="1400" spc="-6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外开展非独立核算经营活动发生的</a:t>
            </a:r>
            <a:r>
              <a:rPr sz="1400" spc="-5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支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出。</a:t>
            </a:r>
            <a:endParaRPr lang="FangSong" altLang="FangSong" sz="1400" dirty="0"/>
          </a:p>
          <a:p>
            <a:pPr marL="373812" algn="l" rtl="0" eaLnBrk="0">
              <a:lnSpc>
                <a:spcPct val="95000"/>
              </a:lnSpc>
              <a:spcBef>
                <a:spcPts val="1376"/>
              </a:spcBef>
              <a:tabLst/>
            </a:pPr>
            <a:r>
              <a:rPr sz="1400" spc="-4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十四、对下级单位补助支出：指对下级单位补助发生的</a:t>
            </a:r>
            <a:r>
              <a:rPr sz="1400" spc="-3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支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出。</a:t>
            </a:r>
            <a:endParaRPr lang="FangSong" altLang="FangSong" sz="1400" dirty="0"/>
          </a:p>
          <a:p>
            <a:pPr marL="373812" algn="l" rtl="0" eaLnBrk="0">
              <a:lnSpc>
                <a:spcPct val="85000"/>
              </a:lnSpc>
              <a:spcBef>
                <a:spcPts val="1200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十五、结转下年：指以前年度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预算安排、因客观条件发生变化无法按原</a:t>
            </a:r>
            <a:endParaRPr lang="FangSong" altLang="FangSong" sz="1400" dirty="0"/>
          </a:p>
          <a:p>
            <a:pPr marL="13233" algn="l" rtl="0" eaLnBrk="0">
              <a:lnSpc>
                <a:spcPts val="2799"/>
              </a:lnSpc>
              <a:tabLst/>
            </a:pPr>
            <a:r>
              <a:rPr sz="1400" spc="-4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计划实施，需延迟到以后年度按原规定用途继续使用</a:t>
            </a:r>
            <a:r>
              <a:rPr sz="1400" spc="-3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的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资金。</a:t>
            </a:r>
            <a:endParaRPr lang="FangSong" altLang="FangSong" sz="1400" dirty="0"/>
          </a:p>
          <a:p>
            <a:pPr marL="13233" indent="360578" algn="l" rtl="0" eaLnBrk="0">
              <a:lnSpc>
                <a:spcPct val="167000"/>
              </a:lnSpc>
              <a:spcBef>
                <a:spcPts val="140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十六、“三公”经费：指本级部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门用一般公共预算财政拨款安排的因公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5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出国(境)费、公务用车购置及运行费和公务接待费。其中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，因公出国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   </a:t>
            </a:r>
            <a:r>
              <a:rPr sz="1400" spc="8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(境)费反映单位公务出国(境)的国际差旅费、国外城市间交通费、住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宿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费、伙食费、培训费、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公杂费等支出；公务用车购置及运行费反映单位公务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4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用车车辆购置支出(含车辆购置税)及燃料费、维修费、过路过桥费、保</a:t>
            </a:r>
            <a:r>
              <a:rPr sz="1400" spc="2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险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2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费、安全奖励费用等支出；公务接待费反映单位按规定开支的各类接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待(含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6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外宾接待)支出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。</a:t>
            </a:r>
            <a:endParaRPr lang="FangSong" altLang="FangSong" sz="1400" dirty="0"/>
          </a:p>
          <a:p>
            <a:pPr marL="373812" algn="l" rtl="0" eaLnBrk="0">
              <a:lnSpc>
                <a:spcPct val="85000"/>
              </a:lnSpc>
              <a:spcBef>
                <a:spcPts val="1195"/>
              </a:spcBef>
              <a:tabLst/>
            </a:pPr>
            <a:r>
              <a:rPr sz="1400" spc="2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十七、机关运行经费：指为保障行政单位(包括参照公务员法管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理的事</a:t>
            </a:r>
            <a:endParaRPr lang="FangSong" altLang="FangSong" sz="1400" dirty="0"/>
          </a:p>
          <a:p>
            <a:pPr marL="12700" indent="533" algn="l" rtl="0" eaLnBrk="0">
              <a:lnSpc>
                <a:spcPct val="169000"/>
              </a:lnSpc>
              <a:spcBef>
                <a:spcPts val="22"/>
              </a:spcBef>
              <a:tabLst/>
            </a:pPr>
            <a:r>
              <a:rPr sz="1400" spc="2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业单位)运行用于购买货物和服务的各项资金，包括办公及印刷费、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邮电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费、差旅费、会议费、福利费、日常维修费、专用材料及一般设备购置费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、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办公用房水电费、办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公用房取暖费、办公用房物业管理费、公务用车运行维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3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护费以及其他费用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。</a:t>
            </a:r>
            <a:endParaRPr lang="FangSong" altLang="FangSong" sz="1400" dirty="0"/>
          </a:p>
          <a:p>
            <a:pPr marL="373812" algn="l" rtl="0" eaLnBrk="0">
              <a:lnSpc>
                <a:spcPct val="85000"/>
              </a:lnSpc>
              <a:spcBef>
                <a:spcPts val="1195"/>
              </a:spcBef>
              <a:tabLst/>
            </a:pPr>
            <a:r>
              <a:rPr sz="1400" spc="9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十八、社会保障和就业支出(类)行政事业单位养老支出(款)机</a:t>
            </a:r>
            <a:r>
              <a:rPr sz="1400" spc="5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关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事</a:t>
            </a:r>
            <a:endParaRPr lang="FangSong" altLang="FangSong" sz="1400" dirty="0"/>
          </a:p>
          <a:p>
            <a:pPr marL="13233" algn="l" rtl="0" eaLnBrk="0">
              <a:lnSpc>
                <a:spcPts val="2799"/>
              </a:lnSpc>
              <a:tabLst/>
            </a:pPr>
            <a:r>
              <a:rPr sz="1400" spc="2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业单位基本养老保险缴费支出(项)：主要用于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养老保险支出。</a:t>
            </a:r>
            <a:endParaRPr lang="FangSong" altLang="FangSong" sz="1400" dirty="0"/>
          </a:p>
        </p:txBody>
      </p:sp>
      <p:sp>
        <p:nvSpPr>
          <p:cNvPr id="84" name="textbox 84"/>
          <p:cNvSpPr/>
          <p:nvPr/>
        </p:nvSpPr>
        <p:spPr>
          <a:xfrm>
            <a:off x="7426693" y="10219575"/>
            <a:ext cx="403859" cy="12890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0677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5000"/>
              </a:lnSpc>
              <a:tabLst/>
            </a:pP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2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6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box 85"/>
          <p:cNvSpPr/>
          <p:nvPr/>
        </p:nvSpPr>
        <p:spPr>
          <a:xfrm>
            <a:off x="4556811" y="1198042"/>
            <a:ext cx="5881370" cy="449834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6956"/>
              </a:lnSpc>
              <a:tabLst/>
            </a:pPr>
            <a:endParaRPr lang="Arial" altLang="Arial" sz="100" dirty="0"/>
          </a:p>
          <a:p>
            <a:pPr marL="373278" algn="l" rtl="0" eaLnBrk="0">
              <a:lnSpc>
                <a:spcPct val="85000"/>
              </a:lnSpc>
              <a:tabLst/>
            </a:pPr>
            <a:r>
              <a:rPr sz="1400" spc="9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十九、社会保障和就业支出(类)行政事业单位养老支出(款)机</a:t>
            </a:r>
            <a:r>
              <a:rPr sz="1400" spc="5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关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事</a:t>
            </a:r>
            <a:endParaRPr lang="FangSong" altLang="FangSong" sz="1400" dirty="0"/>
          </a:p>
          <a:p>
            <a:pPr marL="12700" algn="l" rtl="0" eaLnBrk="0">
              <a:lnSpc>
                <a:spcPts val="2800"/>
              </a:lnSpc>
              <a:tabLst/>
            </a:pPr>
            <a:r>
              <a:rPr sz="1400" spc="2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业单位职业年金缴费支出(项)：主要用于职业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年金支出。</a:t>
            </a:r>
            <a:endParaRPr lang="FangSong" altLang="FangSong" sz="1400" dirty="0"/>
          </a:p>
          <a:p>
            <a:pPr marL="16255" indent="357733" algn="l" rtl="0" eaLnBrk="0">
              <a:lnSpc>
                <a:spcPct val="168000"/>
              </a:lnSpc>
              <a:spcBef>
                <a:spcPts val="122"/>
              </a:spcBef>
              <a:tabLst/>
            </a:pPr>
            <a:r>
              <a:rPr sz="1400" spc="14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二十、卫生健康支出(类)公立医院(款)传染病医院(项)：主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要用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2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于人员经费、离退休费、工会经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费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等。</a:t>
            </a:r>
            <a:endParaRPr lang="FangSong" altLang="FangSong" sz="1400" dirty="0"/>
          </a:p>
          <a:p>
            <a:pPr marL="373989" algn="l" rtl="0" eaLnBrk="0">
              <a:lnSpc>
                <a:spcPct val="85000"/>
              </a:lnSpc>
              <a:spcBef>
                <a:spcPts val="1206"/>
              </a:spcBef>
              <a:tabLst/>
            </a:pPr>
            <a:r>
              <a:rPr sz="1400" spc="9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二十一、卫生健康支出(类)行政事业单位医疗(款)事业单位医</a:t>
            </a:r>
            <a:r>
              <a:rPr sz="1400" spc="5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疗</a:t>
            </a:r>
            <a:endParaRPr lang="FangSong" altLang="FangSong" sz="1400" dirty="0"/>
          </a:p>
          <a:p>
            <a:pPr marL="101600" algn="l" rtl="0" eaLnBrk="0">
              <a:lnSpc>
                <a:spcPts val="2800"/>
              </a:lnSpc>
              <a:tabLst/>
            </a:pPr>
            <a:r>
              <a:rPr sz="1400" spc="-3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(项)：主要用于</a:t>
            </a:r>
            <a:r>
              <a:rPr sz="1400" spc="-2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…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…。</a:t>
            </a:r>
            <a:endParaRPr lang="FangSong" altLang="FangSong" sz="1400" dirty="0"/>
          </a:p>
          <a:p>
            <a:pPr marL="13411" indent="360578" algn="l" rtl="0" eaLnBrk="0">
              <a:lnSpc>
                <a:spcPct val="168000"/>
              </a:lnSpc>
              <a:spcBef>
                <a:spcPts val="133"/>
              </a:spcBef>
              <a:tabLst/>
            </a:pPr>
            <a:r>
              <a:rPr sz="1400" spc="9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二十二、卫生健康支出(类)行政事业单位医疗(款)其他行政事</a:t>
            </a:r>
            <a:r>
              <a:rPr sz="1400" spc="5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业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单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7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位医疗支出(项)：主要用于……</a:t>
            </a:r>
            <a:r>
              <a:rPr sz="1400" spc="6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。</a:t>
            </a:r>
            <a:endParaRPr lang="FangSong" altLang="FangSong" sz="1400" dirty="0"/>
          </a:p>
          <a:p>
            <a:pPr marL="373989" algn="l" rtl="0" eaLnBrk="0">
              <a:lnSpc>
                <a:spcPct val="85000"/>
              </a:lnSpc>
              <a:spcBef>
                <a:spcPts val="1195"/>
              </a:spcBef>
              <a:tabLst/>
            </a:pPr>
            <a:r>
              <a:rPr sz="1400" spc="10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二十三、住房保障支出(类)住房改革支出(款)住房公积金(项)</a:t>
            </a:r>
            <a:r>
              <a:rPr sz="1400" spc="5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：</a:t>
            </a:r>
            <a:endParaRPr lang="FangSong" altLang="FangSong" sz="1400" dirty="0"/>
          </a:p>
          <a:p>
            <a:pPr marL="17678" algn="l" rtl="0" eaLnBrk="0">
              <a:lnSpc>
                <a:spcPts val="2800"/>
              </a:lnSpc>
              <a:tabLst/>
            </a:pPr>
            <a:r>
              <a:rPr sz="1400" spc="-8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主要用于住房公积金支出</a:t>
            </a:r>
            <a:r>
              <a:rPr sz="1400" spc="-6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。</a:t>
            </a:r>
            <a:endParaRPr lang="FangSong" altLang="FangSong" sz="1400" dirty="0"/>
          </a:p>
          <a:p>
            <a:pPr marL="12700" indent="361289" algn="l" rtl="0" eaLnBrk="0">
              <a:lnSpc>
                <a:spcPct val="168000"/>
              </a:lnSpc>
              <a:spcBef>
                <a:spcPts val="116"/>
              </a:spcBef>
              <a:tabLst/>
            </a:pPr>
            <a:r>
              <a:rPr sz="1400" spc="5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二十四、其他支出(类)其他政府性基金及对应专项债务</a:t>
            </a:r>
            <a:r>
              <a:rPr sz="1400" spc="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收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入安排的支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9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出(款)其他地方自行试点项目收益专项债券收入安排的支出(项)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：主要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2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用于新院区建设项目、改扩建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项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目。</a:t>
            </a:r>
            <a:endParaRPr lang="FangSong" altLang="FangSong" sz="1400" dirty="0"/>
          </a:p>
        </p:txBody>
      </p:sp>
      <p:sp>
        <p:nvSpPr>
          <p:cNvPr id="86" name="textbox 86"/>
          <p:cNvSpPr/>
          <p:nvPr/>
        </p:nvSpPr>
        <p:spPr>
          <a:xfrm>
            <a:off x="7426693" y="10219575"/>
            <a:ext cx="403859" cy="1301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1141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6000"/>
              </a:lnSpc>
              <a:tabLst/>
            </a:pP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-2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2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7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/>
          <p:nvPr/>
        </p:nvSpPr>
        <p:spPr>
          <a:xfrm>
            <a:off x="4555972" y="1009167"/>
            <a:ext cx="1132205" cy="34670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8975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96000"/>
              </a:lnSpc>
              <a:tabLst/>
            </a:pPr>
            <a:r>
              <a:rPr sz="2200" spc="-2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第一部</a:t>
            </a:r>
            <a:r>
              <a:rPr sz="2200" spc="-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分</a:t>
            </a:r>
            <a:endParaRPr lang="SimHei" altLang="SimHei" sz="2200" dirty="0"/>
          </a:p>
        </p:txBody>
      </p:sp>
      <p:sp>
        <p:nvSpPr>
          <p:cNvPr id="5" name="textbox 5"/>
          <p:cNvSpPr/>
          <p:nvPr/>
        </p:nvSpPr>
        <p:spPr>
          <a:xfrm>
            <a:off x="7010806" y="4107967"/>
            <a:ext cx="1124585" cy="3460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93813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95000"/>
              </a:lnSpc>
              <a:tabLst/>
            </a:pPr>
            <a:r>
              <a:rPr sz="2200" spc="-3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单位概</a:t>
            </a:r>
            <a:r>
              <a:rPr sz="2200" spc="-2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况</a:t>
            </a:r>
            <a:endParaRPr lang="SimHei" altLang="SimHei" sz="2200" dirty="0"/>
          </a:p>
        </p:txBody>
      </p:sp>
      <p:sp>
        <p:nvSpPr>
          <p:cNvPr id="6" name="textbox 6"/>
          <p:cNvSpPr/>
          <p:nvPr/>
        </p:nvSpPr>
        <p:spPr>
          <a:xfrm>
            <a:off x="7426693" y="10219575"/>
            <a:ext cx="351154" cy="1301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1141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6000"/>
              </a:lnSpc>
              <a:tabLst/>
            </a:pP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2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7"/>
          <p:cNvSpPr/>
          <p:nvPr/>
        </p:nvSpPr>
        <p:spPr>
          <a:xfrm>
            <a:off x="4554854" y="1198042"/>
            <a:ext cx="5972175" cy="637540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90006"/>
              </a:lnSpc>
              <a:tabLst/>
            </a:pPr>
            <a:endParaRPr lang="Arial" altLang="Arial" sz="100" dirty="0"/>
          </a:p>
          <a:p>
            <a:pPr marL="368300" algn="l" rtl="0" eaLnBrk="0">
              <a:lnSpc>
                <a:spcPct val="95000"/>
              </a:lnSpc>
              <a:tabLst/>
            </a:pPr>
            <a:r>
              <a:rPr sz="1400" spc="-2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一、主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要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职责</a:t>
            </a:r>
            <a:endParaRPr lang="SimHei" altLang="SimHei" sz="1400" dirty="0"/>
          </a:p>
          <a:p>
            <a:pPr marL="12700" indent="358978" algn="l" rtl="0" eaLnBrk="0">
              <a:lnSpc>
                <a:spcPct val="167000"/>
              </a:lnSpc>
              <a:spcBef>
                <a:spcPts val="1131"/>
              </a:spcBef>
              <a:tabLst/>
            </a:pPr>
            <a:r>
              <a:rPr sz="1400" spc="5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济宁市公共卫生医疗中心(济宁市第四人民医院)前身为</a:t>
            </a:r>
            <a:r>
              <a:rPr sz="1400" spc="4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济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宁市传染病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医院，始建于19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57年，老院区占地61亩，建筑面积2.6万平方米，新院区规划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占地面积177亩，建筑面积15万平方米，编制床位900张，是集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医疗、预防、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保健、科研、教学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为一体、服务于鲁西南地区的的一所现代化医院。医院是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全国肝胆病防治技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术示范基地、全国人工肝及血液净化技术示范中心、国家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中医药管理局第三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批中医药防治传染病临床基地建设单位、全国结核病医院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联盟成员单位、北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京亚太肝病诊疗技术联盟远程会诊基地、济宁医学院实践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教学基地、济宁市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‘十二五’中医药重点专科、济宁市肝病重点专科、济宁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市传染病重点科，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省内和省外医保异地结算定点医院。先后与北京大学、中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国生物技术股份有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限公司、成都生物制品研究所有限责任公司、北京地坛医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院、北京佑安医院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、上海公共卫生临床中心等国内知名高校、研究机构和医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2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院建立长期协作，资源共享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。</a:t>
            </a:r>
            <a:endParaRPr lang="FangSong" altLang="FangSong" sz="1400" dirty="0"/>
          </a:p>
          <a:p>
            <a:pPr algn="l" rtl="0" eaLnBrk="0">
              <a:lnSpc>
                <a:spcPct val="164000"/>
              </a:lnSpc>
              <a:tabLst/>
            </a:pPr>
            <a:endParaRPr lang="Arial" altLang="Arial" sz="1000" dirty="0"/>
          </a:p>
          <a:p>
            <a:pPr marL="368300" algn="l" rtl="0" eaLnBrk="0">
              <a:lnSpc>
                <a:spcPct val="96000"/>
              </a:lnSpc>
              <a:spcBef>
                <a:spcPts val="430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二、机构设置情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况</a:t>
            </a:r>
            <a:endParaRPr lang="SimHei" altLang="SimHei" sz="1400" dirty="0"/>
          </a:p>
          <a:p>
            <a:pPr algn="l" rtl="0" eaLnBrk="0">
              <a:lnSpc>
                <a:spcPct val="108000"/>
              </a:lnSpc>
              <a:tabLst/>
            </a:pPr>
            <a:endParaRPr lang="Arial" altLang="Arial" sz="900" dirty="0"/>
          </a:p>
          <a:p>
            <a:pPr marL="14656" indent="357022" algn="l" rtl="0" eaLnBrk="0">
              <a:lnSpc>
                <a:spcPct val="167000"/>
              </a:lnSpc>
              <a:spcBef>
                <a:spcPts val="7"/>
              </a:spcBef>
              <a:tabLst/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济宁市公共卫生医疗中心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单位预算包括：人员经费、医疗活动支出、应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急院区及方舱医院基本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维保经费、新院区建设经费、改扩建项目经费、资产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 </a:t>
            </a:r>
            <a:r>
              <a:rPr sz="1400" spc="-2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购置维护、硬气膜核酸检测实</a:t>
            </a: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验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FangSong"/>
                <a:ea typeface="FangSong"/>
                <a:cs typeface="FangSong"/>
              </a:rPr>
              <a:t>室运行经费。</a:t>
            </a:r>
            <a:endParaRPr lang="FangSong" altLang="FangSong" sz="1400" dirty="0"/>
          </a:p>
        </p:txBody>
      </p:sp>
      <p:sp>
        <p:nvSpPr>
          <p:cNvPr id="8" name="textbox 8"/>
          <p:cNvSpPr/>
          <p:nvPr/>
        </p:nvSpPr>
        <p:spPr>
          <a:xfrm>
            <a:off x="7426693" y="10219575"/>
            <a:ext cx="351154" cy="12890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0677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5000"/>
              </a:lnSpc>
              <a:tabLst/>
            </a:pP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3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9"/>
          <p:cNvSpPr/>
          <p:nvPr/>
        </p:nvSpPr>
        <p:spPr>
          <a:xfrm>
            <a:off x="6442227" y="4107967"/>
            <a:ext cx="2252345" cy="34670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8975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96000"/>
              </a:lnSpc>
              <a:tabLst/>
            </a:pPr>
            <a:r>
              <a:rPr sz="2200" spc="-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2023年单</a:t>
            </a:r>
            <a:r>
              <a:rPr sz="2200" spc="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位预算表</a:t>
            </a:r>
            <a:endParaRPr lang="SimHei" altLang="SimHei" sz="2200" dirty="0"/>
          </a:p>
        </p:txBody>
      </p:sp>
      <p:sp>
        <p:nvSpPr>
          <p:cNvPr id="10" name="textbox 10"/>
          <p:cNvSpPr/>
          <p:nvPr/>
        </p:nvSpPr>
        <p:spPr>
          <a:xfrm>
            <a:off x="4555972" y="1009167"/>
            <a:ext cx="1132205" cy="34670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8975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96000"/>
              </a:lnSpc>
              <a:tabLst/>
            </a:pPr>
            <a:r>
              <a:rPr sz="2200" spc="-2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第二部</a:t>
            </a:r>
            <a:r>
              <a:rPr sz="2200" spc="-1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分</a:t>
            </a:r>
            <a:endParaRPr lang="SimHei" altLang="SimHei" sz="2200" dirty="0"/>
          </a:p>
        </p:txBody>
      </p:sp>
      <p:sp>
        <p:nvSpPr>
          <p:cNvPr id="11" name="textbox 11"/>
          <p:cNvSpPr/>
          <p:nvPr/>
        </p:nvSpPr>
        <p:spPr>
          <a:xfrm>
            <a:off x="7426693" y="10219575"/>
            <a:ext cx="351154" cy="1301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1141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6000"/>
              </a:lnSpc>
              <a:tabLst/>
            </a:pP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4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2"/>
          <p:cNvGraphicFramePr>
            <a:graphicFrameLocks noGrp="1"/>
          </p:cNvGraphicFramePr>
          <p:nvPr/>
        </p:nvGraphicFramePr>
        <p:xfrm>
          <a:off x="4144645" y="1104010"/>
          <a:ext cx="6725285" cy="7185023"/>
        </p:xfrm>
        <a:graphic>
          <a:graphicData uri="http://schemas.openxmlformats.org/drawingml/2006/table">
            <a:tbl>
              <a:tblPr/>
              <a:tblGrid>
                <a:gridCol w="1912620"/>
                <a:gridCol w="1463675"/>
                <a:gridCol w="1885314"/>
                <a:gridCol w="1463675"/>
              </a:tblGrid>
              <a:tr h="225425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1426255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n w="3591" cap="flat" cmpd="sng">
                            <a:solidFill>
                              <a:srgbClr a:val="000000">
                                <a:alpha val="100000"/>
                              </a:srgbClr>
                            </a:solidFill>
                            <a:prstDash a:val="solid"/>
                            <a:miter lim="10"/>
                          </a:ln>
                          <a:latin typeface="SimSun"/>
                          <a:ea typeface="SimSun"/>
                          <a:cs typeface="SimSun"/>
                        </a:rPr>
                        <a:t>收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   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n w="3591" cap="flat" cmpd="sng">
                            <a:solidFill>
                              <a:srgbClr a:val="000000">
                                <a:alpha val="100000"/>
                              </a:srgbClr>
                            </a:solidFill>
                            <a:prstDash a:val="solid"/>
                            <a:miter lim="10"/>
                          </a:ln>
                          <a:latin typeface="SimSun"/>
                          <a:ea typeface="SimSun"/>
                          <a:cs typeface="SimSun"/>
                        </a:rPr>
                        <a:t>入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1410012" algn="l" rtl="0" eaLnBrk="0">
                        <a:lnSpc>
                          <a:spcPct val="100000"/>
                        </a:lnSpc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n w="3591" cap="flat" cmpd="sng">
                            <a:solidFill>
                              <a:srgbClr a:val="000000">
                                <a:alpha val="100000"/>
                              </a:srgbClr>
                            </a:solidFill>
                            <a:prstDash a:val="solid"/>
                            <a:miter lim="10"/>
                          </a:ln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   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n w="3591" cap="flat" cmpd="sng">
                            <a:solidFill>
                              <a:srgbClr a:val="000000">
                                <a:alpha val="100000"/>
                              </a:srgbClr>
                            </a:solidFill>
                            <a:prstDash a:val="solid"/>
                            <a:miter lim="10"/>
                          </a:ln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1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745421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n w="3591" cap="flat" cmpd="sng">
                            <a:solidFill>
                              <a:srgbClr a:val="000000">
                                <a:alpha val="100000"/>
                              </a:srgbClr>
                            </a:solidFill>
                            <a:prstDash a:val="solid"/>
                            <a:miter lim="10"/>
                          </a:ln>
                          <a:latin typeface="SimSun"/>
                          <a:ea typeface="SimSun"/>
                          <a:cs typeface="SimSun"/>
                        </a:rPr>
                        <a:t>项</a:t>
                      </a:r>
                      <a:r>
                        <a:rPr sz="8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  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n w="3591" cap="flat" cmpd="sng">
                            <a:solidFill>
                              <a:srgbClr a:val="000000">
                                <a:alpha val="100000"/>
                              </a:srgbClr>
                            </a:solidFill>
                            <a:prstDash a:val="solid"/>
                            <a:miter lim="10"/>
                          </a:ln>
                          <a:latin typeface="SimSun"/>
                          <a:ea typeface="SimSun"/>
                          <a:cs typeface="SimSun"/>
                        </a:rPr>
                        <a:t>目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574430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n w="3591" cap="flat" cmpd="sng">
                            <a:solidFill>
                              <a:srgbClr a:val="000000">
                                <a:alpha val="100000"/>
                              </a:srgbClr>
                            </a:solidFill>
                            <a:prstDash a:val="solid"/>
                            <a:miter lim="10"/>
                          </a:ln>
                          <a:latin typeface="SimSun"/>
                          <a:ea typeface="SimSun"/>
                          <a:cs typeface="SimSun"/>
                        </a:rPr>
                        <a:t>预算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n w="3591" cap="flat" cmpd="sng">
                            <a:solidFill>
                              <a:srgbClr a:val="000000">
                                <a:alpha val="100000"/>
                              </a:srgbClr>
                            </a:solidFill>
                            <a:prstDash a:val="solid"/>
                            <a:miter lim="10"/>
                          </a:ln>
                          <a:latin typeface="SimSun"/>
                          <a:ea typeface="SimSun"/>
                          <a:cs typeface="SimSun"/>
                        </a:rPr>
                        <a:t>数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732086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n w="3591" cap="flat" cmpd="sng">
                            <a:solidFill>
                              <a:srgbClr a:val="000000">
                                <a:alpha val="100000"/>
                              </a:srgbClr>
                            </a:solidFill>
                            <a:prstDash a:val="solid"/>
                            <a:miter lim="10"/>
                          </a:ln>
                          <a:latin typeface="SimSun"/>
                          <a:ea typeface="SimSun"/>
                          <a:cs typeface="SimSun"/>
                        </a:rPr>
                        <a:t>项</a:t>
                      </a:r>
                      <a:r>
                        <a:rPr sz="8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  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n w="3591" cap="flat" cmpd="sng">
                            <a:solidFill>
                              <a:srgbClr a:val="000000">
                                <a:alpha val="100000"/>
                              </a:srgbClr>
                            </a:solidFill>
                            <a:prstDash a:val="solid"/>
                            <a:miter lim="10"/>
                          </a:ln>
                          <a:latin typeface="SimSun"/>
                          <a:ea typeface="SimSun"/>
                          <a:cs typeface="SimSun"/>
                        </a:rPr>
                        <a:t>目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574937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n w="3591" cap="flat" cmpd="sng">
                            <a:solidFill>
                              <a:srgbClr a:val="000000">
                                <a:alpha val="100000"/>
                              </a:srgbClr>
                            </a:solidFill>
                            <a:prstDash a:val="solid"/>
                            <a:miter lim="10"/>
                          </a:ln>
                          <a:latin typeface="SimSun"/>
                          <a:ea typeface="SimSun"/>
                          <a:cs typeface="SimSun"/>
                        </a:rPr>
                        <a:t>预算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n w="3591" cap="flat" cmpd="sng">
                            <a:solidFill>
                              <a:srgbClr a:val="000000">
                                <a:alpha val="100000"/>
                              </a:srgbClr>
                            </a:solidFill>
                            <a:prstDash a:val="solid"/>
                            <a:miter lim="10"/>
                          </a:ln>
                          <a:latin typeface="SimSun"/>
                          <a:ea typeface="SimSun"/>
                          <a:cs typeface="SimSun"/>
                        </a:rPr>
                        <a:t>数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1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0892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一、财政拨款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收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入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algn="r" rtl="0" eaLnBrk="0">
                        <a:lnSpc>
                          <a:spcPct val="8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58,744.9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0892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一、一般公共服务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7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0892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一般公共预算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收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入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algn="r" rtl="0" eaLnBrk="0">
                        <a:lnSpc>
                          <a:spcPct val="82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6,744.9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1322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二、外交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7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0030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政府性基金预算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收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入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algn="r" rtl="0" eaLnBrk="0">
                        <a:lnSpc>
                          <a:spcPct val="8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29169" algn="l" rtl="0" eaLnBrk="0">
                        <a:lnSpc>
                          <a:spcPct val="100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三、国防支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1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40154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国有资本经营预算收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入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9723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四、公共安全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7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1323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二、财政专户管理资金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收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入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1322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五、教育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7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29169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三、事业收入(不含教育收费</a:t>
                      </a: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)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  <a:tabLst/>
                      </a:pPr>
                      <a:endParaRPr lang="Arial" altLang="Arial" sz="500" dirty="0"/>
                    </a:p>
                    <a:p>
                      <a:pPr algn="r" rtl="0" eaLnBrk="0">
                        <a:lnSpc>
                          <a:spcPct val="83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22,140.4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29600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六、科学技术支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1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9723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四、事业单位经营收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入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29600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七、文化旅游体育与传媒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7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1323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五、其他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收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入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1322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八、社会保障和就业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algn="r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796.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7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1322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九、卫生健康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  <a:tabLst/>
                      </a:pPr>
                      <a:endParaRPr lang="Arial" altLang="Arial" sz="500" dirty="0"/>
                    </a:p>
                    <a:p>
                      <a:pPr algn="r" rtl="0" eaLnBrk="0">
                        <a:lnSpc>
                          <a:spcPct val="82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27,634.6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1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0031" algn="l" rtl="0" eaLnBrk="0">
                        <a:lnSpc>
                          <a:spcPct val="100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十、节能环保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1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0031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十一、城乡社区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7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0031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十二、农林水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1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0031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十三、交通运输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7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0031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十四、资源勘探工业信息等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1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0031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十五、商业服务业等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1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0031" algn="l" rtl="0" eaLnBrk="0">
                        <a:lnSpc>
                          <a:spcPct val="100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十六、金融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7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0031" algn="l" rtl="0" eaLnBrk="0">
                        <a:lnSpc>
                          <a:spcPct val="100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十七、援助其他地区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7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0031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十八、自然资源海洋气象等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1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0031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十九、住房保障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algn="r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454.3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1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1322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二十、粮油物资储备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7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1322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二十一、国有资本经营预算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7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1322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二十二、灾害防治及应急管理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1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1322" algn="l" rtl="0" eaLnBrk="0">
                        <a:lnSpc>
                          <a:spcPct val="100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二十三、其他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algn="r" rtl="0" eaLnBrk="0">
                        <a:lnSpc>
                          <a:spcPct val="8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7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637598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n w="3591" cap="flat" cmpd="sng">
                            <a:solidFill>
                              <a:srgbClr a:val="000000">
                                <a:alpha val="100000"/>
                              </a:srgbClr>
                            </a:solidFill>
                            <a:prstDash a:val="solid"/>
                            <a:miter lim="10"/>
                          </a:ln>
                          <a:latin typeface="SimSun"/>
                          <a:ea typeface="SimSun"/>
                          <a:cs typeface="SimSun"/>
                        </a:rPr>
                        <a:t>本年收入合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n w="3591" cap="flat" cmpd="sng">
                            <a:solidFill>
                              <a:srgbClr a:val="000000">
                                <a:alpha val="100000"/>
                              </a:srgbClr>
                            </a:solidFill>
                            <a:prstDash a:val="solid"/>
                            <a:miter lim="10"/>
                          </a:ln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algn="r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80,885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.39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624263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n w="3591" cap="flat" cmpd="sng">
                            <a:solidFill>
                              <a:srgbClr a:val="000000">
                                <a:alpha val="100000"/>
                              </a:srgbClr>
                            </a:solidFill>
                            <a:prstDash a:val="solid"/>
                            <a:miter lim="10"/>
                          </a:ln>
                          <a:latin typeface="SimSun"/>
                          <a:ea typeface="SimSun"/>
                          <a:cs typeface="SimSun"/>
                        </a:rPr>
                        <a:t>本年支出合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n w="3591" cap="flat" cmpd="sng">
                            <a:solidFill>
                              <a:srgbClr a:val="000000">
                                <a:alpha val="100000"/>
                              </a:srgbClr>
                            </a:solidFill>
                            <a:prstDash a:val="solid"/>
                            <a:miter lim="10"/>
                          </a:ln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algn="r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80,885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.39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1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0030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上级补助收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入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1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8000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附属单位上缴收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入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29169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对附属单位的补助支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7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0461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使用非财政拨款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结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余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0031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上缴上级支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78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0030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上年结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转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2938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结转下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年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1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667557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收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入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总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algn="r" rtl="0" eaLnBrk="0">
                        <a:lnSpc>
                          <a:spcPct val="82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80,885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.39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570415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总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600" dirty="0"/>
                    </a:p>
                    <a:p>
                      <a:pPr algn="r" rtl="0" eaLnBrk="0">
                        <a:lnSpc>
                          <a:spcPct val="82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80,885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.39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textbox 13"/>
          <p:cNvSpPr/>
          <p:nvPr/>
        </p:nvSpPr>
        <p:spPr>
          <a:xfrm>
            <a:off x="6748067" y="416807"/>
            <a:ext cx="4109720" cy="66357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4037"/>
              </a:lnSpc>
              <a:tabLst/>
            </a:pPr>
            <a:endParaRPr lang="Arial" altLang="Arial" sz="100" dirty="0"/>
          </a:p>
          <a:p>
            <a:pPr algn="r" rtl="0" eaLnBrk="0">
              <a:lnSpc>
                <a:spcPct val="100000"/>
              </a:lnSpc>
              <a:tabLst/>
            </a:pPr>
            <a:r>
              <a:rPr sz="800" spc="3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公开表</a:t>
            </a:r>
            <a:r>
              <a:rPr sz="800" spc="1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1</a:t>
            </a:r>
            <a:endParaRPr lang="SimSun" altLang="SimSun" sz="800" dirty="0"/>
          </a:p>
          <a:p>
            <a:pPr marL="12700" algn="l" rtl="0" eaLnBrk="0">
              <a:lnSpc>
                <a:spcPts val="1950"/>
              </a:lnSpc>
              <a:spcBef>
                <a:spcPts val="711"/>
              </a:spcBef>
              <a:tabLst/>
            </a:pPr>
            <a:r>
              <a:rPr sz="1600" spc="9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收支总体情况</a:t>
            </a:r>
            <a:r>
              <a:rPr sz="1600" spc="7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表</a:t>
            </a:r>
            <a:endParaRPr lang="SimHei" altLang="SimHei" sz="1600" dirty="0"/>
          </a:p>
          <a:p>
            <a:pPr algn="l" rtl="0" eaLnBrk="0">
              <a:lnSpc>
                <a:spcPct val="122000"/>
              </a:lnSpc>
              <a:tabLst/>
            </a:pPr>
            <a:endParaRPr lang="Arial" altLang="Arial" sz="300" dirty="0"/>
          </a:p>
          <a:p>
            <a:pPr algn="r" rtl="0" eaLnBrk="0">
              <a:lnSpc>
                <a:spcPct val="100000"/>
              </a:lnSpc>
              <a:spcBef>
                <a:spcPts val="3"/>
              </a:spcBef>
              <a:tabLst/>
            </a:pPr>
            <a:r>
              <a:rPr sz="800" spc="4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单位:万</a:t>
            </a:r>
            <a:r>
              <a:rPr sz="800" spc="1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元</a:t>
            </a:r>
            <a:endParaRPr lang="SimSun" altLang="SimSun" sz="800" dirty="0"/>
          </a:p>
        </p:txBody>
      </p:sp>
      <p:sp>
        <p:nvSpPr>
          <p:cNvPr id="14" name="textbox 14"/>
          <p:cNvSpPr/>
          <p:nvPr/>
        </p:nvSpPr>
        <p:spPr>
          <a:xfrm>
            <a:off x="7426693" y="10220376"/>
            <a:ext cx="351154" cy="12827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101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4000"/>
              </a:lnSpc>
              <a:tabLst/>
            </a:pP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5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5"/>
          <p:cNvGraphicFramePr>
            <a:graphicFrameLocks noGrp="1"/>
          </p:cNvGraphicFramePr>
          <p:nvPr/>
        </p:nvGraphicFramePr>
        <p:xfrm>
          <a:off x="360044" y="1114297"/>
          <a:ext cx="13442315" cy="6213476"/>
        </p:xfrm>
        <a:graphic>
          <a:graphicData uri="http://schemas.openxmlformats.org/drawingml/2006/table">
            <a:tbl>
              <a:tblPr/>
              <a:tblGrid>
                <a:gridCol w="359409"/>
                <a:gridCol w="359409"/>
                <a:gridCol w="358775"/>
                <a:gridCol w="2694305"/>
                <a:gridCol w="871220"/>
                <a:gridCol w="871220"/>
                <a:gridCol w="870585"/>
                <a:gridCol w="871220"/>
                <a:gridCol w="871220"/>
                <a:gridCol w="691515"/>
                <a:gridCol w="673100"/>
                <a:gridCol w="592455"/>
                <a:gridCol w="691515"/>
                <a:gridCol w="735965"/>
                <a:gridCol w="574675"/>
                <a:gridCol w="691515"/>
                <a:gridCol w="664209"/>
              </a:tblGrid>
              <a:tr h="259715"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304502" algn="l" rtl="0" eaLnBrk="0">
                        <a:lnSpc>
                          <a:spcPct val="98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9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科目编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码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8096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112730" algn="l" rtl="0" eaLnBrk="0">
                        <a:lnSpc>
                          <a:spcPct val="98000"/>
                        </a:lnSpc>
                        <a:tabLst/>
                      </a:pPr>
                      <a:r>
                        <a:rPr sz="9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科目名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称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7886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320728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合</a:t>
                      </a: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1507797" algn="l" rtl="0" eaLnBrk="0">
                        <a:lnSpc>
                          <a:spcPct val="98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财政拨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款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37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37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6591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71949" indent="-120334" algn="l" rtl="0" eaLnBrk="0">
                        <a:lnSpc>
                          <a:spcPct val="93000"/>
                        </a:lnSpc>
                        <a:tabLst/>
                      </a:pPr>
                      <a:r>
                        <a:rPr sz="9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财政专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户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管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理资</a:t>
                      </a: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金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02765" algn="l" rtl="0" eaLnBrk="0">
                        <a:lnSpc>
                          <a:spcPct val="98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事业收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入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37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37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62759" algn="l" rtl="0" eaLnBrk="0">
                        <a:lnSpc>
                          <a:spcPct val="9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事业单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位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经营收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入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37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37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9100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291009" indent="-238887" algn="l" rtl="0" eaLnBrk="0">
                        <a:lnSpc>
                          <a:spcPct val="94000"/>
                        </a:lnSpc>
                        <a:tabLst/>
                      </a:pPr>
                      <a:r>
                        <a:rPr sz="9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上级补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助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收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入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37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37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92899" indent="-109590" algn="l" rtl="0" eaLnBrk="0">
                        <a:lnSpc>
                          <a:spcPct val="9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附属单位</a:t>
                      </a: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上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缴收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入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52817" algn="l" rtl="0" eaLnBrk="0">
                        <a:lnSpc>
                          <a:spcPct val="98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其他收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入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37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37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12670" indent="-59690" algn="l" rtl="0" eaLnBrk="0">
                        <a:lnSpc>
                          <a:spcPct val="9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使用非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财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政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拨款结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余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05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98604" algn="l" rtl="0" eaLnBrk="0">
                        <a:lnSpc>
                          <a:spcPct val="98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上年结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转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10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22633" algn="l" rtl="0" eaLnBrk="0">
                        <a:lnSpc>
                          <a:spcPct val="98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863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24289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款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24513" algn="l" rtl="0" eaLnBrk="0">
                        <a:lnSpc>
                          <a:spcPct val="98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项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863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323824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小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82542" algn="l" rtl="0" eaLnBrk="0">
                        <a:lnSpc>
                          <a:spcPct val="98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一般公共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预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算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89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380066" indent="-298099" algn="l" rtl="0" eaLnBrk="0">
                        <a:lnSpc>
                          <a:spcPct val="9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政府性基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金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预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算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89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320249" indent="-227187" algn="l" rtl="0" eaLnBrk="0">
                        <a:lnSpc>
                          <a:spcPct val="9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国有资本经</a:t>
                      </a: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营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预</a:t>
                      </a:r>
                      <a:r>
                        <a:rPr sz="9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算</a:t>
                      </a:r>
                      <a:endParaRPr lang="SimSun" altLang="SimSun" sz="9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1243770" algn="l" rtl="0" eaLnBrk="0">
                        <a:lnSpc>
                          <a:spcPct val="100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合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64929" algn="l" rtl="0" eaLnBrk="0">
                        <a:lnSpc>
                          <a:spcPct val="8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80,885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.39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66398" algn="l" rtl="0" eaLnBrk="0">
                        <a:lnSpc>
                          <a:spcPct val="8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58,744.9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18827" algn="l" rtl="0" eaLnBrk="0">
                        <a:lnSpc>
                          <a:spcPct val="8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6,744.9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66779" algn="l" rtl="0" eaLnBrk="0">
                        <a:lnSpc>
                          <a:spcPct val="8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67924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22,140.4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4171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30334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社会保障和就业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28627" algn="l" rtl="0" eaLnBrk="0">
                        <a:lnSpc>
                          <a:spcPct val="8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796.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30761" algn="l" rtl="0" eaLnBrk="0">
                        <a:lnSpc>
                          <a:spcPct val="8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796.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38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4171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0537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37169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行政事业单位养老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28627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796.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30761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796.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4171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0537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0283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44434" algn="l" rtl="0" eaLnBrk="0">
                        <a:lnSpc>
                          <a:spcPct val="99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机关事业单位基本养老保险缴费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06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528197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530.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06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330330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530.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999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04171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999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30537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999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30283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06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44434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机关事业单位职业年金缴费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27335" algn="l" rtl="0" eaLnBrk="0">
                        <a:lnSpc>
                          <a:spcPct val="82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265.4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29469" algn="l" rtl="0" eaLnBrk="0">
                        <a:lnSpc>
                          <a:spcPct val="82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265.4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4171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30334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卫生健康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65791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27,634.6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19081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6,744.9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18827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6,744.9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67924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20,889.7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994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04171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994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30537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40507" algn="l" rtl="0" eaLnBrk="0">
                        <a:lnSpc>
                          <a:spcPct val="100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公立医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院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636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365791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27,266.7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636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419081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6,744.9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636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418827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6,744.9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636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67924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20,521.8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4171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0537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0283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44434" algn="l" rtl="0" eaLnBrk="0">
                        <a:lnSpc>
                          <a:spcPct val="99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传染病医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院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65791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27,266.7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19081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6,744.9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18827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6,744.9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67924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20,521.8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4171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042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37645" algn="l" rtl="0" eaLnBrk="0">
                        <a:lnSpc>
                          <a:spcPct val="84000"/>
                        </a:lnSpc>
                        <a:tabLst/>
                      </a:pPr>
                      <a:r>
                        <a:rPr sz="8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r>
                        <a:rPr sz="8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37169" algn="l" rtl="0" eaLnBrk="0">
                        <a:lnSpc>
                          <a:spcPct val="100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行政事业单位医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疗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229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528197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367.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229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330330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367.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335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04171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7645" algn="l" rtl="0" eaLnBrk="0">
                        <a:lnSpc>
                          <a:spcPct val="84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r>
                        <a:rPr sz="8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335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30283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5726" algn="l" rtl="0" eaLnBrk="0">
                        <a:lnSpc>
                          <a:spcPct val="100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事业单位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医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疗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28197" algn="l" rtl="0" eaLnBrk="0">
                        <a:lnSpc>
                          <a:spcPct val="8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364.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30330" algn="l" rtl="0" eaLnBrk="0">
                        <a:lnSpc>
                          <a:spcPct val="8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364.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4171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044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37645" algn="l" rtl="0" eaLnBrk="0">
                        <a:lnSpc>
                          <a:spcPct val="84000"/>
                        </a:lnSpc>
                        <a:tabLst/>
                      </a:pPr>
                      <a:r>
                        <a:rPr sz="8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r>
                        <a:rPr sz="8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29853" algn="l" rtl="0" eaLnBrk="0">
                        <a:lnSpc>
                          <a:spcPct val="83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44434" algn="l" rtl="0" eaLnBrk="0">
                        <a:lnSpc>
                          <a:spcPct val="100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其他行政事业单位医疗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231"/>
                        </a:lnSpc>
                        <a:tabLst/>
                      </a:pPr>
                      <a:endParaRPr lang="Arial" altLang="Arial" sz="100" dirty="0"/>
                    </a:p>
                    <a:p>
                      <a:pPr algn="r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231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437291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4171" algn="l" rtl="0" eaLnBrk="0">
                        <a:lnSpc>
                          <a:spcPct val="84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9903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住房保障支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25612" algn="l" rtl="0" eaLnBrk="0">
                        <a:lnSpc>
                          <a:spcPct val="8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454.3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27745" algn="l" rtl="0" eaLnBrk="0">
                        <a:lnSpc>
                          <a:spcPct val="8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454.3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4171" algn="l" rtl="0" eaLnBrk="0">
                        <a:lnSpc>
                          <a:spcPct val="8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0537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37599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住房改革支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25612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454.3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27745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454.3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4171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167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30537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167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30283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5295" algn="l" rtl="0" eaLnBrk="0">
                        <a:lnSpc>
                          <a:spcPct val="100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住房公积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金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25612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454.3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2774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454.3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4171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9042" algn="l" rtl="0" eaLnBrk="0">
                        <a:lnSpc>
                          <a:spcPct val="100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其他支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66652" algn="l" rtl="0" eaLnBrk="0">
                        <a:lnSpc>
                          <a:spcPct val="8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66398" algn="l" rtl="0" eaLnBrk="0">
                        <a:lnSpc>
                          <a:spcPct val="8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66779" algn="l" rtl="0" eaLnBrk="0">
                        <a:lnSpc>
                          <a:spcPct val="8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165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04171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165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30537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36738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其他政府性基金及对应专项债务收入安排的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66652" algn="l" rtl="0" eaLnBrk="0">
                        <a:lnSpc>
                          <a:spcPct val="82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66398" algn="l" rtl="0" eaLnBrk="0">
                        <a:lnSpc>
                          <a:spcPct val="82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66779" algn="l" rtl="0" eaLnBrk="0">
                        <a:lnSpc>
                          <a:spcPct val="82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04171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0537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0283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38734" indent="205699" algn="l" rtl="0" eaLnBrk="0">
                        <a:lnSpc>
                          <a:spcPct val="95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其他地方自行试点项目收益专项债券收入安排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的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66652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66398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66779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textbox 16"/>
          <p:cNvSpPr/>
          <p:nvPr/>
        </p:nvSpPr>
        <p:spPr>
          <a:xfrm>
            <a:off x="6321856" y="421678"/>
            <a:ext cx="7468869" cy="71310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1510"/>
              </a:lnSpc>
              <a:tabLst/>
            </a:pPr>
            <a:endParaRPr lang="Arial" altLang="Arial" sz="100" dirty="0"/>
          </a:p>
          <a:p>
            <a:pPr algn="r" rtl="0" eaLnBrk="0">
              <a:lnSpc>
                <a:spcPct val="99000"/>
              </a:lnSpc>
              <a:tabLst/>
            </a:pPr>
            <a:r>
              <a:rPr sz="900" spc="2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公开表</a:t>
            </a:r>
            <a:r>
              <a:rPr sz="900" spc="1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2</a:t>
            </a:r>
            <a:endParaRPr lang="SimSun" altLang="SimSun" sz="900" dirty="0"/>
          </a:p>
          <a:p>
            <a:pPr marL="12700" algn="l" rtl="0" eaLnBrk="0">
              <a:lnSpc>
                <a:spcPts val="1950"/>
              </a:lnSpc>
              <a:spcBef>
                <a:spcPts val="708"/>
              </a:spcBef>
              <a:tabLst/>
            </a:pPr>
            <a:r>
              <a:rPr sz="1600" spc="9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收入总体情况</a:t>
            </a:r>
            <a:r>
              <a:rPr sz="1600" spc="7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表</a:t>
            </a:r>
            <a:endParaRPr lang="SimHei" altLang="SimHei" sz="1600" dirty="0"/>
          </a:p>
          <a:p>
            <a:pPr algn="l" rtl="0" eaLnBrk="0">
              <a:lnSpc>
                <a:spcPct val="103000"/>
              </a:lnSpc>
              <a:tabLst/>
            </a:pPr>
            <a:endParaRPr lang="Arial" altLang="Arial" sz="500" dirty="0"/>
          </a:p>
          <a:p>
            <a:pPr algn="r" rtl="0" eaLnBrk="0">
              <a:lnSpc>
                <a:spcPct val="99000"/>
              </a:lnSpc>
              <a:spcBef>
                <a:spcPts val="2"/>
              </a:spcBef>
              <a:tabLst/>
            </a:pPr>
            <a:r>
              <a:rPr sz="900" spc="4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单位：万</a:t>
            </a:r>
            <a:r>
              <a:rPr sz="900" spc="1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元</a:t>
            </a:r>
            <a:endParaRPr lang="SimSun" altLang="SimSun" sz="900" dirty="0"/>
          </a:p>
        </p:txBody>
      </p:sp>
      <p:sp>
        <p:nvSpPr>
          <p:cNvPr id="17" name="textbox 17"/>
          <p:cNvSpPr/>
          <p:nvPr/>
        </p:nvSpPr>
        <p:spPr>
          <a:xfrm>
            <a:off x="7377417" y="10219575"/>
            <a:ext cx="351154" cy="12890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0677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5000"/>
              </a:lnSpc>
              <a:tabLst/>
            </a:pP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6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le 18"/>
          <p:cNvGraphicFramePr>
            <a:graphicFrameLocks noGrp="1"/>
          </p:cNvGraphicFramePr>
          <p:nvPr/>
        </p:nvGraphicFramePr>
        <p:xfrm>
          <a:off x="2576195" y="2645536"/>
          <a:ext cx="8898255" cy="5694045"/>
        </p:xfrm>
        <a:graphic>
          <a:graphicData uri="http://schemas.openxmlformats.org/drawingml/2006/table">
            <a:tbl>
              <a:tblPr/>
              <a:tblGrid>
                <a:gridCol w="377189"/>
                <a:gridCol w="359409"/>
                <a:gridCol w="340995"/>
                <a:gridCol w="2424429"/>
                <a:gridCol w="925195"/>
                <a:gridCol w="789940"/>
                <a:gridCol w="709294"/>
                <a:gridCol w="754380"/>
                <a:gridCol w="735965"/>
                <a:gridCol w="709294"/>
                <a:gridCol w="772159"/>
              </a:tblGrid>
              <a:tr h="260984">
                <a:tc gridSpan="3"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327415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科目编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码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46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7651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000896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科目名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称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46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7464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359342" algn="l" rtl="0" eaLnBrk="0">
                        <a:lnSpc>
                          <a:spcPct val="100000"/>
                        </a:lnSpc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合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46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7651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83093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基本支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46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43823" algn="l" rtl="0" eaLnBrk="0">
                        <a:lnSpc>
                          <a:spcPct val="100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项目支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47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58732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上缴上级支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210828" indent="-162101" algn="l" rtl="0" eaLnBrk="0">
                        <a:lnSpc>
                          <a:spcPct val="94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对附属单位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补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助支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252026" indent="-215088" algn="l" rtl="0" eaLnBrk="0">
                        <a:lnSpc>
                          <a:spcPct val="94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事业单位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经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营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47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178734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结转下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年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137097" algn="l" rtl="0" eaLnBrk="0">
                        <a:lnSpc>
                          <a:spcPct val="99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129803" algn="l" rtl="0" eaLnBrk="0">
                        <a:lnSpc>
                          <a:spcPct val="100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款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121089" algn="l" rtl="0" eaLnBrk="0">
                        <a:lnSpc>
                          <a:spcPct val="100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项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1109023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合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19286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80,885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.39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38563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6,696.8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05920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74,188.5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188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30334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社会保障和就业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83111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796.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48109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796.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170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13188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170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30664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37169" algn="l" rtl="0" eaLnBrk="0">
                        <a:lnSpc>
                          <a:spcPct val="99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行政事业单位养老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83111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796.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48109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796.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188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0664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21520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44433" algn="l" rtl="0" eaLnBrk="0">
                        <a:lnSpc>
                          <a:spcPct val="99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机关事业单位基本养老保险缴费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068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582680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530.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068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447678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530.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175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13188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175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30664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7175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21520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06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44433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机关事业单位职业年金缴费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81818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265.4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46816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265.4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188" algn="l" rtl="0" eaLnBrk="0">
                        <a:lnSpc>
                          <a:spcPct val="83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30334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卫生健康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20147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27,634.6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39855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5,446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.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04627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22,188.5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188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0664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40507" algn="l" rtl="0" eaLnBrk="0">
                        <a:lnSpc>
                          <a:spcPct val="100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公立医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院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646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420147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27,266.7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646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339855" algn="l" rtl="0" eaLnBrk="0">
                        <a:lnSpc>
                          <a:spcPct val="82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5,078.2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646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204627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22,188.5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188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0664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21520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03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44433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传染病医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院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20147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27,266.7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33985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5,078.2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04627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22,188.5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188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7772" algn="l" rtl="0" eaLnBrk="0">
                        <a:lnSpc>
                          <a:spcPct val="84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r>
                        <a:rPr sz="8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37169" algn="l" rtl="0" eaLnBrk="0">
                        <a:lnSpc>
                          <a:spcPct val="100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行政事业单位医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疗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82680" algn="l" rtl="0" eaLnBrk="0">
                        <a:lnSpc>
                          <a:spcPct val="82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367.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47678" algn="l" rtl="0" eaLnBrk="0">
                        <a:lnSpc>
                          <a:spcPct val="82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367.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188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7772" algn="l" rtl="0" eaLnBrk="0">
                        <a:lnSpc>
                          <a:spcPct val="84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r>
                        <a:rPr sz="8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21520" algn="l" rtl="0" eaLnBrk="0">
                        <a:lnSpc>
                          <a:spcPct val="83000"/>
                        </a:lnSpc>
                        <a:spcBef>
                          <a:spcPts val="7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5726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事业单位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医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疗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82680" algn="l" rtl="0" eaLnBrk="0">
                        <a:lnSpc>
                          <a:spcPct val="8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364.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47678" algn="l" rtl="0" eaLnBrk="0">
                        <a:lnSpc>
                          <a:spcPct val="82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364.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188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21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7772" algn="l" rtl="0" eaLnBrk="0">
                        <a:lnSpc>
                          <a:spcPct val="84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r>
                        <a:rPr sz="8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21089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44433" algn="l" rtl="0" eaLnBrk="0">
                        <a:lnSpc>
                          <a:spcPct val="100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其他行政事业单位医疗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r" rtl="0" eaLnBrk="0">
                        <a:lnSpc>
                          <a:spcPct val="82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54513" algn="l" rtl="0" eaLnBrk="0">
                        <a:lnSpc>
                          <a:spcPct val="82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2.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188" algn="l" rtl="0" eaLnBrk="0">
                        <a:lnSpc>
                          <a:spcPct val="84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29903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住房保障支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80095" algn="l" rtl="0" eaLnBrk="0">
                        <a:lnSpc>
                          <a:spcPct val="8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454.3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45094" algn="l" rtl="0" eaLnBrk="0">
                        <a:lnSpc>
                          <a:spcPct val="8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454.3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188" algn="l" rtl="0" eaLnBrk="0">
                        <a:lnSpc>
                          <a:spcPct val="84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0664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700" dirty="0"/>
                    </a:p>
                    <a:p>
                      <a:pPr marL="137599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住房改革支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80095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454.3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45094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454.3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188" algn="l" rtl="0" eaLnBrk="0">
                        <a:lnSpc>
                          <a:spcPct val="84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341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30664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algn="l" rtl="0" eaLnBrk="0">
                        <a:lnSpc>
                          <a:spcPct val="6341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121520" algn="l" rtl="0" eaLnBrk="0">
                        <a:lnSpc>
                          <a:spcPct val="83000"/>
                        </a:lnSpc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01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45295" algn="l" rtl="0" eaLnBrk="0">
                        <a:lnSpc>
                          <a:spcPct val="100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住房公积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金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580095" algn="l" rtl="0" eaLnBrk="0">
                        <a:lnSpc>
                          <a:spcPct val="8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454.3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45094" algn="l" rtl="0" eaLnBrk="0">
                        <a:lnSpc>
                          <a:spcPct val="8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454.3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8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188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9042" algn="l" rtl="0" eaLnBrk="0">
                        <a:lnSpc>
                          <a:spcPct val="100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其他支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21009" algn="l" rtl="0" eaLnBrk="0">
                        <a:lnSpc>
                          <a:spcPct val="8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05489" algn="l" rtl="0" eaLnBrk="0">
                        <a:lnSpc>
                          <a:spcPct val="8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188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0664" algn="l" rtl="0" eaLnBrk="0">
                        <a:lnSpc>
                          <a:spcPct val="83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136738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其他政府性基金及对应专项债务收入安排的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21009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05489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13188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22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9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30664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04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121520" algn="l" rtl="0" eaLnBrk="0">
                        <a:lnSpc>
                          <a:spcPct val="83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02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38303" indent="206130" algn="l" rtl="0" eaLnBrk="0">
                        <a:lnSpc>
                          <a:spcPct val="94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其他地方自行试点项目收益专项债券收入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安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排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的支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421009" algn="l" rtl="0" eaLnBrk="0">
                        <a:lnSpc>
                          <a:spcPct val="8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800" dirty="0"/>
                    </a:p>
                    <a:p>
                      <a:pPr marL="205489" algn="l" rtl="0" eaLnBrk="0">
                        <a:lnSpc>
                          <a:spcPct val="8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" name="textbox 19"/>
          <p:cNvSpPr/>
          <p:nvPr/>
        </p:nvSpPr>
        <p:spPr>
          <a:xfrm>
            <a:off x="6273773" y="1981110"/>
            <a:ext cx="5188584" cy="65468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1510"/>
              </a:lnSpc>
              <a:tabLst/>
            </a:pPr>
            <a:endParaRPr lang="Arial" altLang="Arial" sz="100" dirty="0"/>
          </a:p>
          <a:p>
            <a:pPr algn="r" rtl="0" eaLnBrk="0">
              <a:lnSpc>
                <a:spcPct val="99000"/>
              </a:lnSpc>
              <a:tabLst/>
            </a:pPr>
            <a:r>
              <a:rPr sz="900" spc="2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公开表</a:t>
            </a:r>
            <a:r>
              <a:rPr sz="900" spc="1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3</a:t>
            </a:r>
            <a:endParaRPr lang="SimSun" altLang="SimSun" sz="900" dirty="0"/>
          </a:p>
          <a:p>
            <a:pPr marL="12700" algn="l" rtl="0" eaLnBrk="0">
              <a:lnSpc>
                <a:spcPts val="1943"/>
              </a:lnSpc>
              <a:spcBef>
                <a:spcPts val="637"/>
              </a:spcBef>
              <a:tabLst/>
            </a:pPr>
            <a:r>
              <a:rPr sz="1600" spc="9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支出总体情况</a:t>
            </a:r>
            <a:r>
              <a:rPr sz="1600" spc="2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表</a:t>
            </a:r>
            <a:endParaRPr lang="SimHei" altLang="SimHei" sz="1600" dirty="0"/>
          </a:p>
          <a:p>
            <a:pPr algn="l" rtl="0" eaLnBrk="0">
              <a:lnSpc>
                <a:spcPct val="142000"/>
              </a:lnSpc>
              <a:tabLst/>
            </a:pPr>
            <a:endParaRPr lang="Arial" altLang="Arial" sz="200" dirty="0"/>
          </a:p>
          <a:p>
            <a:pPr algn="r" rtl="0" eaLnBrk="0">
              <a:lnSpc>
                <a:spcPct val="100000"/>
              </a:lnSpc>
              <a:spcBef>
                <a:spcPts val="2"/>
              </a:spcBef>
              <a:tabLst/>
            </a:pPr>
            <a:r>
              <a:rPr sz="800" spc="5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单位：万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元</a:t>
            </a:r>
            <a:endParaRPr lang="SimSun" altLang="SimSun" sz="800" dirty="0"/>
          </a:p>
        </p:txBody>
      </p:sp>
      <p:sp>
        <p:nvSpPr>
          <p:cNvPr id="20" name="textbox 20"/>
          <p:cNvSpPr/>
          <p:nvPr/>
        </p:nvSpPr>
        <p:spPr>
          <a:xfrm>
            <a:off x="7373987" y="8651926"/>
            <a:ext cx="351154" cy="12953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891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5000"/>
              </a:lnSpc>
              <a:tabLst/>
            </a:pP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7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able 21"/>
          <p:cNvGraphicFramePr>
            <a:graphicFrameLocks noGrp="1"/>
          </p:cNvGraphicFramePr>
          <p:nvPr/>
        </p:nvGraphicFramePr>
        <p:xfrm>
          <a:off x="4144644" y="1096391"/>
          <a:ext cx="6851014" cy="7004048"/>
        </p:xfrm>
        <a:graphic>
          <a:graphicData uri="http://schemas.openxmlformats.org/drawingml/2006/table">
            <a:tbl>
              <a:tblPr/>
              <a:tblGrid>
                <a:gridCol w="1499870"/>
                <a:gridCol w="808354"/>
                <a:gridCol w="1670050"/>
                <a:gridCol w="718184"/>
                <a:gridCol w="718184"/>
                <a:gridCol w="718184"/>
                <a:gridCol w="718184"/>
              </a:tblGrid>
              <a:tr h="197485"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945941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收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 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入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2060506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  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901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484945" algn="l" rtl="0" eaLnBrk="0">
                        <a:lnSpc>
                          <a:spcPct val="100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项</a:t>
                      </a: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    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目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34000"/>
                        </a:lnSpc>
                        <a:tabLst/>
                      </a:pPr>
                      <a:endParaRPr lang="Arial" altLang="Arial" sz="1000" dirty="0"/>
                    </a:p>
                    <a:p>
                      <a:pPr marL="246389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预算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数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  <a:tabLst/>
                      </a:pPr>
                      <a:endParaRPr lang="Arial" altLang="Arial" sz="1000" dirty="0"/>
                    </a:p>
                    <a:p>
                      <a:pPr algn="l" rtl="0" eaLnBrk="0">
                        <a:lnSpc>
                          <a:spcPct val="9013"/>
                        </a:lnSpc>
                        <a:tabLst/>
                      </a:pPr>
                      <a:endParaRPr lang="Arial" altLang="Arial" sz="100" dirty="0"/>
                    </a:p>
                    <a:p>
                      <a:pPr marL="516059" algn="l" rtl="0" eaLnBrk="0">
                        <a:lnSpc>
                          <a:spcPct val="100000"/>
                        </a:lnSpc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项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      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目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1279025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预算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数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654"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259175" algn="l" rtl="0" eaLnBrk="0">
                        <a:lnSpc>
                          <a:spcPct val="100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总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  <a:tabLst/>
                      </a:pPr>
                      <a:endParaRPr lang="Arial" altLang="Arial" sz="600" dirty="0"/>
                    </a:p>
                    <a:p>
                      <a:pPr marL="41306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一般公共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预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算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309635" indent="-268935" algn="l" rtl="0" eaLnBrk="0">
                        <a:lnSpc>
                          <a:spcPct val="94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政府性基金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预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算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255915" indent="-204965" algn="l" rtl="0" eaLnBrk="0">
                        <a:lnSpc>
                          <a:spcPct val="94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国有资本经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营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预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算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30892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一、一般公共预算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收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入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356470" algn="l" rtl="0" eaLnBrk="0">
                        <a:lnSpc>
                          <a:spcPct val="82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6,744.9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30384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一、一般公共服务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31323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二、政府性基金预算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收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入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303915" algn="l" rtl="0" eaLnBrk="0">
                        <a:lnSpc>
                          <a:spcPct val="82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30815" algn="l" rtl="0" eaLnBrk="0">
                        <a:lnSpc>
                          <a:spcPct val="100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二、外交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9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29169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三、国有资本经营预算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收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入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28661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三、国防支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39215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四、公共安全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30815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五、教育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29092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六、科学技术支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29092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七、文化旅游体育与传媒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30815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八、社会保障和就业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30815" algn="l" rtl="0" eaLnBrk="0">
                        <a:lnSpc>
                          <a:spcPct val="99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九、卫生健康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266681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6,744.9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266936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6,744.9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9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29523" algn="l" rtl="0" eaLnBrk="0">
                        <a:lnSpc>
                          <a:spcPct val="100000"/>
                        </a:lnSpc>
                        <a:spcBef>
                          <a:spcPts val="3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十、节能环保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2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29523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十一、城乡社区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2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29523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十二、农林水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2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29523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十三、交通运输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2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29523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十四、资源勘探工业信息等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2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29523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十五、商业服务业等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29523" algn="l" rtl="0" eaLnBrk="0">
                        <a:lnSpc>
                          <a:spcPct val="100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十六、金融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29523" algn="l" rtl="0" eaLnBrk="0">
                        <a:lnSpc>
                          <a:spcPct val="100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十七、援助其他地区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29523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十八、自然资源海洋气象等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29523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十九、住房保障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2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30815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二十、粮油物资储备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2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30815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二十一、国有资本经营预算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0815" algn="l" rtl="0" eaLnBrk="0">
                        <a:lnSpc>
                          <a:spcPct val="99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二十二、灾害防治及应急管理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2000"/>
                        </a:lnSpc>
                        <a:tabLst/>
                      </a:pPr>
                      <a:endParaRPr lang="Arial" altLang="Arial" sz="300" dirty="0"/>
                    </a:p>
                    <a:p>
                      <a:pPr marL="30815" algn="l" rtl="0" eaLnBrk="0">
                        <a:lnSpc>
                          <a:spcPct val="100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二十三、其他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214126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214507" algn="l" rtl="0" eaLnBrk="0">
                        <a:lnSpc>
                          <a:spcPct val="82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431097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本年收入合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303915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58,744.9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516059" algn="l" rtl="0" eaLnBrk="0">
                        <a:lnSpc>
                          <a:spcPct val="99000"/>
                        </a:lnSpc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本年支出合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214126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58,744.9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266936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6,744.9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214507" algn="l" rtl="0" eaLnBrk="0">
                        <a:lnSpc>
                          <a:spcPct val="82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0031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上年结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转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2430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结转下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年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29169" algn="l" rtl="0" eaLnBrk="0">
                        <a:lnSpc>
                          <a:spcPct val="99000"/>
                        </a:lnSpc>
                        <a:spcBef>
                          <a:spcPts val="4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其中：一般公共预算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结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转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0031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政府性基金预算</a:t>
                      </a: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结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转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40154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国有资本经营预算结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转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32939" algn="l" rtl="0" eaLnBrk="0">
                        <a:lnSpc>
                          <a:spcPct val="99000"/>
                        </a:lnSpc>
                        <a:spcBef>
                          <a:spcPts val="2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收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入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总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303915" algn="l" rtl="0" eaLnBrk="0">
                        <a:lnSpc>
                          <a:spcPct val="82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58,744.9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400" dirty="0"/>
                    </a:p>
                    <a:p>
                      <a:pPr marL="29523" algn="l" rtl="0" eaLnBrk="0">
                        <a:lnSpc>
                          <a:spcPct val="100000"/>
                        </a:lnSpc>
                        <a:spcBef>
                          <a:spcPts val="1"/>
                        </a:spcBef>
                        <a:tabLst/>
                      </a:pP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支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总</a:t>
                      </a:r>
                      <a:r>
                        <a:rPr sz="8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  </a:t>
                      </a: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计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214126" algn="l" rtl="0" eaLnBrk="0">
                        <a:lnSpc>
                          <a:spcPct val="82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58,744.9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266936" algn="l" rtl="0" eaLnBrk="0">
                        <a:lnSpc>
                          <a:spcPct val="82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6,744.9</a:t>
                      </a:r>
                      <a:r>
                        <a:rPr sz="8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  <a:tabLst/>
                      </a:pPr>
                      <a:endParaRPr lang="Arial" altLang="Arial" sz="500" dirty="0"/>
                    </a:p>
                    <a:p>
                      <a:pPr marL="214507" algn="l" rtl="0" eaLnBrk="0">
                        <a:lnSpc>
                          <a:spcPct val="82000"/>
                        </a:lnSpc>
                        <a:spcBef>
                          <a:spcPts val="6"/>
                        </a:spcBef>
                        <a:tabLst/>
                      </a:pPr>
                      <a:r>
                        <a:rPr sz="8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52,000.0</a:t>
                      </a:r>
                      <a:r>
                        <a:rPr sz="8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SimSun"/>
                          <a:ea typeface="SimSun"/>
                          <a:cs typeface="SimSun"/>
                        </a:rPr>
                        <a:t>0</a:t>
                      </a:r>
                      <a:endParaRPr lang="SimSun" altLang="SimSun" sz="8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  <a:tabLst/>
                      </a:pPr>
                      <a:endParaRPr lang="Arial" altLang="Arial" sz="1000" dirty="0"/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2" name="textbox 22"/>
          <p:cNvSpPr/>
          <p:nvPr/>
        </p:nvSpPr>
        <p:spPr>
          <a:xfrm>
            <a:off x="6382481" y="425825"/>
            <a:ext cx="4601209" cy="66865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4037"/>
              </a:lnSpc>
              <a:tabLst/>
            </a:pPr>
            <a:endParaRPr lang="Arial" altLang="Arial" sz="100" dirty="0"/>
          </a:p>
          <a:p>
            <a:pPr algn="r" rtl="0" eaLnBrk="0">
              <a:lnSpc>
                <a:spcPct val="100000"/>
              </a:lnSpc>
              <a:tabLst/>
            </a:pPr>
            <a:r>
              <a:rPr sz="800" spc="3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公开表</a:t>
            </a:r>
            <a:r>
              <a:rPr sz="800" spc="1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4</a:t>
            </a:r>
            <a:endParaRPr lang="SimSun" altLang="SimSun" sz="800" dirty="0"/>
          </a:p>
          <a:p>
            <a:pPr marL="12700" algn="l" rtl="0" eaLnBrk="0">
              <a:lnSpc>
                <a:spcPts val="1937"/>
              </a:lnSpc>
              <a:spcBef>
                <a:spcPts val="782"/>
              </a:spcBef>
              <a:tabLst/>
            </a:pPr>
            <a:r>
              <a:rPr sz="1600" spc="9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财政拨款收支总体情况</a:t>
            </a:r>
            <a:r>
              <a:rPr sz="1600" spc="80" dirty="0">
                <a:solidFill>
                  <a:srgbClr val="000000">
                    <a:alpha val="100000"/>
                  </a:srgbClr>
                </a:solidFill>
                <a:latin typeface="SimHei"/>
                <a:ea typeface="SimHei"/>
                <a:cs typeface="SimHei"/>
              </a:rPr>
              <a:t>表</a:t>
            </a:r>
            <a:endParaRPr lang="SimHei" altLang="SimHei" sz="1600" dirty="0"/>
          </a:p>
          <a:p>
            <a:pPr algn="l" rtl="0" eaLnBrk="0">
              <a:lnSpc>
                <a:spcPct val="134000"/>
              </a:lnSpc>
              <a:tabLst/>
            </a:pPr>
            <a:endParaRPr lang="Arial" altLang="Arial" sz="200" dirty="0"/>
          </a:p>
          <a:p>
            <a:pPr algn="r" rtl="0" eaLnBrk="0">
              <a:lnSpc>
                <a:spcPct val="98000"/>
              </a:lnSpc>
              <a:spcBef>
                <a:spcPts val="1"/>
              </a:spcBef>
              <a:tabLst/>
            </a:pPr>
            <a:r>
              <a:rPr sz="900" spc="4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单位：</a:t>
            </a:r>
            <a:r>
              <a:rPr sz="900" spc="3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万</a:t>
            </a:r>
            <a:r>
              <a:rPr sz="900" spc="0" dirty="0">
                <a:solidFill>
                  <a:srgbClr val="000000">
                    <a:alpha val="100000"/>
                  </a:srgbClr>
                </a:solidFill>
                <a:latin typeface="SimSun"/>
                <a:ea typeface="SimSun"/>
                <a:cs typeface="SimSun"/>
              </a:rPr>
              <a:t>元</a:t>
            </a:r>
            <a:endParaRPr lang="SimSun" altLang="SimSun" sz="900" dirty="0"/>
          </a:p>
        </p:txBody>
      </p:sp>
      <p:sp>
        <p:nvSpPr>
          <p:cNvPr id="23" name="textbox 23"/>
          <p:cNvSpPr/>
          <p:nvPr/>
        </p:nvSpPr>
        <p:spPr>
          <a:xfrm>
            <a:off x="7426693" y="10219575"/>
            <a:ext cx="351154" cy="12890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1002"/>
              </a:lnSpc>
              <a:tabLst/>
            </a:pPr>
            <a:endParaRPr lang="Arial" altLang="Arial" sz="100" dirty="0"/>
          </a:p>
          <a:p>
            <a:pPr marL="12700" algn="l" rtl="0" eaLnBrk="0">
              <a:lnSpc>
                <a:spcPct val="85000"/>
              </a:lnSpc>
              <a:tabLst/>
            </a:pP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r>
              <a:rPr sz="800" spc="-1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8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 </a:t>
            </a:r>
            <a:r>
              <a:rPr sz="800" spc="0" dirty="0">
                <a:solidFill>
                  <a:srgbClr val="000000">
                    <a:alpha val="100000"/>
                  </a:srgbClr>
                </a:solidFill>
                <a:latin typeface="Microsoft YaHei"/>
                <a:ea typeface="Microsoft YaHei"/>
                <a:cs typeface="Microsoft YaHei"/>
              </a:rPr>
              <a:t>—</a:t>
            </a:r>
            <a:endParaRPr lang="Microsoft YaHei" altLang="Microsoft YaHei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

<file path=docProps/custom.xml><?xml version="1.0" encoding="utf-8"?>
<op:Properties xmlns:vt="http://schemas.openxmlformats.org/officeDocument/2006/docPropsVTypes" xmlns:op="http://schemas.openxmlformats.org/officeDocument/2006/custom-properties">
  <op:property fmtid="{E94486CC-9CD1-11EB-B3E1-52540006F7B4}" pid="2" name="CRO">
    <vt:lpwstr>wqlLaW5nc29mdCBQREYgdG8gV1BTIDgw</vt:lpwstr>
  </op:property>
  <op:property fmtid="{E94486CC-9CD1-11EB-B3E1-52540006F7B4}" pid="3" name="Created">
    <vt:filetime>2023-08-11T15:41:19</vt:filetime>
  </op:property>
</op:Properties>
</file>